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8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256" r:id="rId2"/>
    <p:sldId id="263" r:id="rId3"/>
    <p:sldId id="270" r:id="rId4"/>
    <p:sldId id="264" r:id="rId5"/>
    <p:sldId id="265" r:id="rId6"/>
    <p:sldId id="261" r:id="rId7"/>
    <p:sldId id="273" r:id="rId8"/>
    <p:sldId id="274" r:id="rId9"/>
    <p:sldId id="258" r:id="rId10"/>
    <p:sldId id="275" r:id="rId11"/>
    <p:sldId id="262" r:id="rId12"/>
    <p:sldId id="280" r:id="rId13"/>
    <p:sldId id="279" r:id="rId14"/>
    <p:sldId id="276" r:id="rId15"/>
    <p:sldId id="277" r:id="rId16"/>
    <p:sldId id="278" r:id="rId17"/>
    <p:sldId id="268" r:id="rId18"/>
    <p:sldId id="26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1477" autoAdjust="0"/>
  </p:normalViewPr>
  <p:slideViewPr>
    <p:cSldViewPr snapToGrid="0">
      <p:cViewPr varScale="1">
        <p:scale>
          <a:sx n="105" d="100"/>
          <a:sy n="105" d="100"/>
        </p:scale>
        <p:origin x="65" y="9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RS-TUBERLIN\Documents\%23MY_WORK%23\Versuchsplanung\08%20DimVerMes\MOS_Plots_ol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RS-TUBERLIN\Documents\%23MY_WORK%23\Versuchsplanung\08%20DimVerMes\MOS_Plots_old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RS-TUBERLIN\Documents\%23MY_WORK%23\Versuchsplanung\08%20DimVerMes\MOS_Plots%20Plain+Combi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RS-TUBERLIN\Documents\%23MY_WORK%23\Versuchsplanung\08%20DimVerMes\MOS_Plots%20Plain+Combi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RS-TUBERLIN\Documents\%23MY_WORK%23\Versuchsplanung\08%20DimVerMes\MOS_Plots%20Plain+Combi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RS-TUBERLIN\Documents\%23MY_WORK%23\Versuchsplanung\08%20DimVerMes\MOS_Plots%20Plain+Combi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RS-TUBERLIN\Documents\%23MY_WORK%23\Versuchsplanung\08%20DimVerMes\MOS_Plots_QModelcompared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RS-TUBERLIN\Documents\%23MY_WORK%23\Versuchsplanung\08%20DimVerMes\MOS_Plots_ol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RS-TUBERLIN\Documents\%23MY_WORK%23\Versuchsplanung\08%20DimVerMes\MOS_Plots_old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RS-TUBERLIN\Documents\%23MY_WORK%23\Versuchsplanung\08%20DimVerMes\MOS_Plots_old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RS-TUBERLIN\Documents\%23MY_WORK%23\Versuchsplanung\08%20DimVerMes\MOS_Plots_old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RS-TUBERLIN\Documents\%23MY_WORK%23\Versuchsplanung\08%20DimVerMes\MOS_Plots_old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RS-TUBERLIN\Documents\%23MY_WORK%23\Versuchsplanung\08%20DimVerMes\MOS_Plots_old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RS-TUBERLIN\Documents\%23MY_WORK%23\Versuchsplanung\08%20DimVerMes\MOS_Plots_old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RS-TUBERLIN\Documents\%23MY_WORK%23\Versuchsplanung\08%20DimVerMes\MOS_Plots_old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DIC</a:t>
            </a:r>
          </a:p>
        </c:rich>
      </c:tx>
      <c:layout>
        <c:manualLayout>
          <c:xMode val="edge"/>
          <c:yMode val="edge"/>
          <c:x val="0.41451645281022442"/>
          <c:y val="8.34071116585431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38648293963257"/>
          <c:y val="0.17171296296296298"/>
          <c:w val="0.6061824146981627"/>
          <c:h val="0.62271617089530473"/>
        </c:manualLayout>
      </c:layout>
      <c:lineChart>
        <c:grouping val="standard"/>
        <c:varyColors val="0"/>
        <c:ser>
          <c:idx val="1"/>
          <c:order val="0"/>
          <c:tx>
            <c:v>Jerkiness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(Tabelle1!$A$10:$A$14,Tabelle1!$A$44)</c:f>
              <c:strCache>
                <c:ptCount val="6"/>
                <c:pt idx="0">
                  <c:v>jerki_18</c:v>
                </c:pt>
                <c:pt idx="1">
                  <c:v>jerki_12</c:v>
                </c:pt>
                <c:pt idx="2">
                  <c:v>jerki_9</c:v>
                </c:pt>
                <c:pt idx="3">
                  <c:v>jerki_6</c:v>
                </c:pt>
                <c:pt idx="4">
                  <c:v>jerki_3</c:v>
                </c:pt>
                <c:pt idx="5">
                  <c:v>REF</c:v>
                </c:pt>
              </c:strCache>
            </c:strRef>
          </c:cat>
          <c:val>
            <c:numRef>
              <c:f>(Tabelle1!$C$10:$C$14,Tabelle1!$C$44)</c:f>
              <c:numCache>
                <c:formatCode>General</c:formatCode>
                <c:ptCount val="6"/>
                <c:pt idx="0">
                  <c:v>1.5331830670649857</c:v>
                </c:pt>
                <c:pt idx="1">
                  <c:v>1.6869472364481553</c:v>
                </c:pt>
                <c:pt idx="2">
                  <c:v>1.7876868406751174</c:v>
                </c:pt>
                <c:pt idx="3">
                  <c:v>2.052153277610143</c:v>
                </c:pt>
                <c:pt idx="4">
                  <c:v>3.1468167284750153</c:v>
                </c:pt>
                <c:pt idx="5">
                  <c:v>4.5492729083481001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3A5-435C-B50B-10BEC68A9E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5465232"/>
        <c:axId val="565466872"/>
      </c:lineChart>
      <c:valAx>
        <c:axId val="565466872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MOS</a:t>
                </a:r>
                <a:r>
                  <a:rPr lang="de-DE" baseline="0"/>
                  <a:t> Score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465232"/>
        <c:crosses val="autoZero"/>
        <c:crossBetween val="between"/>
        <c:majorUnit val="1"/>
      </c:valAx>
      <c:catAx>
        <c:axId val="56546523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Conditions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crossAx val="56546687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accent1">
              <a:alpha val="95000"/>
            </a:schemeClr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38648293963257"/>
          <c:y val="0.17171296296296298"/>
          <c:w val="0.6061824146981627"/>
          <c:h val="0.62271617089530473"/>
        </c:manualLayout>
      </c:layout>
      <c:lineChart>
        <c:grouping val="standard"/>
        <c:varyColors val="0"/>
        <c:ser>
          <c:idx val="0"/>
          <c:order val="0"/>
          <c:tx>
            <c:v>Bitrate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(Tabelle1!$A$30:$A$33,Tabelle1!$A$44)</c:f>
              <c:strCache>
                <c:ptCount val="5"/>
                <c:pt idx="0">
                  <c:v>28k</c:v>
                </c:pt>
                <c:pt idx="1">
                  <c:v>56k</c:v>
                </c:pt>
                <c:pt idx="2">
                  <c:v>128k</c:v>
                </c:pt>
                <c:pt idx="3">
                  <c:v>256k</c:v>
                </c:pt>
                <c:pt idx="4">
                  <c:v>REF</c:v>
                </c:pt>
              </c:strCache>
            </c:strRef>
          </c:cat>
          <c:val>
            <c:numRef>
              <c:f>(Tabelle1!$D$30:$D$33,Tabelle1!$D$44)</c:f>
              <c:numCache>
                <c:formatCode>General</c:formatCode>
                <c:ptCount val="5"/>
                <c:pt idx="0">
                  <c:v>1.5264313903602287</c:v>
                </c:pt>
                <c:pt idx="1">
                  <c:v>2.0173213153217131</c:v>
                </c:pt>
                <c:pt idx="2">
                  <c:v>2.6468320142443291</c:v>
                </c:pt>
                <c:pt idx="3">
                  <c:v>3.4103406356049062</c:v>
                </c:pt>
                <c:pt idx="4">
                  <c:v>4.3960977719406014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3E6-44A1-AFAB-2FE90587A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5465232"/>
        <c:axId val="565466872"/>
      </c:lineChart>
      <c:lineChart>
        <c:grouping val="standard"/>
        <c:varyColors val="0"/>
        <c:ser>
          <c:idx val="1"/>
          <c:order val="1"/>
          <c:tx>
            <c:v>Blurr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(Tabelle1!$A$26:$A$29,Tabelle1!$A$44)</c:f>
              <c:strCache>
                <c:ptCount val="5"/>
                <c:pt idx="0">
                  <c:v>blurr_7ITU930</c:v>
                </c:pt>
                <c:pt idx="1">
                  <c:v>blurr_1ITU930</c:v>
                </c:pt>
                <c:pt idx="2">
                  <c:v>blurr_3ITU930</c:v>
                </c:pt>
                <c:pt idx="3">
                  <c:v>blurr_6ITU930</c:v>
                </c:pt>
                <c:pt idx="4">
                  <c:v>REF</c:v>
                </c:pt>
              </c:strCache>
            </c:strRef>
          </c:cat>
          <c:val>
            <c:numRef>
              <c:f>(Tabelle1!$D$26:$D$29,Tabelle1!$D$44)</c:f>
              <c:numCache>
                <c:formatCode>General</c:formatCode>
                <c:ptCount val="5"/>
                <c:pt idx="0">
                  <c:v>1.5902659840022058</c:v>
                </c:pt>
                <c:pt idx="1">
                  <c:v>2.143798501250691</c:v>
                </c:pt>
                <c:pt idx="2">
                  <c:v>2.4209350361956732</c:v>
                </c:pt>
                <c:pt idx="3">
                  <c:v>4.1270416276642035</c:v>
                </c:pt>
                <c:pt idx="4">
                  <c:v>4.3960977719406014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3E6-44A1-AFAB-2FE90587A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8355360"/>
        <c:axId val="558354704"/>
      </c:lineChart>
      <c:valAx>
        <c:axId val="565466872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MOS</a:t>
                </a:r>
                <a:r>
                  <a:rPr lang="de-DE" baseline="0"/>
                  <a:t> Score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465232"/>
        <c:crosses val="autoZero"/>
        <c:crossBetween val="between"/>
        <c:majorUnit val="1"/>
      </c:valAx>
      <c:catAx>
        <c:axId val="56546523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Conditions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crossAx val="565466872"/>
        <c:crosses val="autoZero"/>
        <c:auto val="1"/>
        <c:lblAlgn val="ctr"/>
        <c:lblOffset val="100"/>
        <c:noMultiLvlLbl val="0"/>
      </c:catAx>
      <c:valAx>
        <c:axId val="558354704"/>
        <c:scaling>
          <c:orientation val="minMax"/>
          <c:max val="5"/>
          <c:min val="1"/>
        </c:scaling>
        <c:delete val="1"/>
        <c:axPos val="r"/>
        <c:numFmt formatCode="General" sourceLinked="1"/>
        <c:majorTickMark val="out"/>
        <c:minorTickMark val="none"/>
        <c:tickLblPos val="nextTo"/>
        <c:crossAx val="558355360"/>
        <c:crosses val="max"/>
        <c:crossBetween val="between"/>
      </c:valAx>
      <c:catAx>
        <c:axId val="558355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58354704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accent1">
              <a:alpha val="9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.75294282813475011"/>
          <c:y val="0.43565735127838495"/>
          <c:w val="0.12931377338548883"/>
          <c:h val="0.129696974821232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FRA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38648293963257"/>
          <c:y val="0.17171296296296298"/>
          <c:w val="0.6061824146981627"/>
          <c:h val="0.62271617089530473"/>
        </c:manualLayout>
      </c:layout>
      <c:lineChart>
        <c:grouping val="standard"/>
        <c:varyColors val="0"/>
        <c:ser>
          <c:idx val="0"/>
          <c:order val="2"/>
          <c:tx>
            <c:v>Packet Loss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noFill/>
              </a:ln>
              <a:effectLst/>
            </c:spPr>
          </c:marker>
          <c:cat>
            <c:strRef>
              <c:f>('Combined Conditions'!$A$3:$A$4,'Combined Conditions'!$A$44)</c:f>
              <c:strCache>
                <c:ptCount val="3"/>
                <c:pt idx="0">
                  <c:v>pl12</c:v>
                </c:pt>
                <c:pt idx="1">
                  <c:v>pl06</c:v>
                </c:pt>
                <c:pt idx="2">
                  <c:v>REF</c:v>
                </c:pt>
              </c:strCache>
            </c:strRef>
          </c:cat>
          <c:val>
            <c:numRef>
              <c:f>('Combined Conditions'!$E$3:$E$4,'Combined Conditions'!$E$44)</c:f>
              <c:numCache>
                <c:formatCode>General</c:formatCode>
                <c:ptCount val="3"/>
                <c:pt idx="0">
                  <c:v>1.7236129571577283</c:v>
                </c:pt>
                <c:pt idx="1">
                  <c:v>2.1361904928057367</c:v>
                </c:pt>
                <c:pt idx="2">
                  <c:v>4.5568975547725401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8E7-46A3-96C0-8B1FDE29CC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5465232"/>
        <c:axId val="565466872"/>
      </c:lineChart>
      <c:scatterChart>
        <c:scatterStyle val="lineMarker"/>
        <c:varyColors val="0"/>
        <c:ser>
          <c:idx val="1"/>
          <c:order val="0"/>
          <c:tx>
            <c:v>Packet Loss + Dark/Blurr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fld id="{C36DB249-21D9-4511-92A5-4EFA10F6AF9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38E7-46A3-96C0-8B1FDE29CCC0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09A26729-8504-4EB5-981F-9276C05E598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38E7-46A3-96C0-8B1FDE29CCC0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8E7-46A3-96C0-8B1FDE29CC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('Combined Conditions'!$A$38,'Combined Conditions'!$A$35,'Combined Conditions'!$A$44)</c:f>
              <c:strCache>
                <c:ptCount val="3"/>
                <c:pt idx="0">
                  <c:v>dark50_pl12</c:v>
                </c:pt>
                <c:pt idx="1">
                  <c:v>blurr_6ITU930_pl06</c:v>
                </c:pt>
                <c:pt idx="2">
                  <c:v>REF</c:v>
                </c:pt>
              </c:strCache>
            </c:strRef>
          </c:xVal>
          <c:yVal>
            <c:numRef>
              <c:f>('Combined Conditions'!$E$38,'Combined Conditions'!$E$35,'Combined Conditions'!$E$44)</c:f>
              <c:numCache>
                <c:formatCode>General</c:formatCode>
                <c:ptCount val="3"/>
                <c:pt idx="0">
                  <c:v>1.8348934530452277</c:v>
                </c:pt>
                <c:pt idx="1">
                  <c:v>1.9956203280425666</c:v>
                </c:pt>
                <c:pt idx="2">
                  <c:v>4.5568975547725401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('Combined Conditions'!$A$38,'Combined Conditions'!$A$35)</c15:f>
                <c15:dlblRangeCache>
                  <c:ptCount val="2"/>
                  <c:pt idx="0">
                    <c:v>dark50_pl12</c:v>
                  </c:pt>
                  <c:pt idx="1">
                    <c:v>blurr_6ITU930_pl06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4-38E7-46A3-96C0-8B1FDE29CCC0}"/>
            </c:ext>
          </c:extLst>
        </c:ser>
        <c:ser>
          <c:idx val="2"/>
          <c:order val="1"/>
          <c:tx>
            <c:v>Packet Loss + Noise/Jerki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fld id="{ED2C5860-1EC8-4306-AC1F-8E1F6B513EE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38E7-46A3-96C0-8B1FDE29CCC0}"/>
                </c:ext>
              </c:extLst>
            </c:dLbl>
            <c:dLbl>
              <c:idx val="1"/>
              <c:layout>
                <c:manualLayout>
                  <c:x val="-8.445155167424204E-3"/>
                  <c:y val="4.6164509631891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4EA5A61-62F7-4F43-AA04-FBF8C490FADB}" type="CELLRANGE">
                      <a:rPr lang="en-US"/>
                      <a:pPr>
                        <a:defRPr/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026939380011235"/>
                      <c:h val="4.6101558253157059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38E7-46A3-96C0-8B1FDE29CCC0}"/>
                </c:ext>
              </c:extLst>
            </c:dLbl>
            <c:dLbl>
              <c:idx val="2"/>
              <c:layout/>
              <c:tx>
                <c:rich>
                  <a:bodyPr rot="0" spcFirstLastPara="1" vertOverflow="ellipsis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REF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7-38E7-46A3-96C0-8B1FDE29CC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DataLabelsRange val="1"/>
                <c15:showLeaderLines val="0"/>
              </c:ext>
            </c:extLst>
          </c:dLbls>
          <c:xVal>
            <c:strRef>
              <c:f>('Combined Conditions'!$A$38,'Combined Conditions'!$A$35,'Combined Conditions'!$A$44)</c:f>
              <c:strCache>
                <c:ptCount val="3"/>
                <c:pt idx="0">
                  <c:v>dark50_pl12</c:v>
                </c:pt>
                <c:pt idx="1">
                  <c:v>blurr_6ITU930_pl06</c:v>
                </c:pt>
                <c:pt idx="2">
                  <c:v>REF</c:v>
                </c:pt>
              </c:strCache>
            </c:strRef>
          </c:xVal>
          <c:yVal>
            <c:numRef>
              <c:f>('Combined Conditions'!$E$43,'Combined Conditions'!$E$41,'Combined Conditions'!$E$44)</c:f>
              <c:numCache>
                <c:formatCode>General</c:formatCode>
                <c:ptCount val="3"/>
                <c:pt idx="0">
                  <c:v>1.5835999468800759</c:v>
                </c:pt>
                <c:pt idx="1">
                  <c:v>2.0220483268346019</c:v>
                </c:pt>
                <c:pt idx="2">
                  <c:v>4.5568975547725401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('Combined Conditions'!$A$43,'Combined Conditions'!$A$41,'Combined Conditions'!$A$44)</c15:f>
                <c15:dlblRangeCache>
                  <c:ptCount val="3"/>
                  <c:pt idx="0">
                    <c:v>noiseQ_3_pl12</c:v>
                  </c:pt>
                  <c:pt idx="1">
                    <c:v>jerki_9_pl06</c:v>
                  </c:pt>
                  <c:pt idx="2">
                    <c:v>REF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38E7-46A3-96C0-8B1FDE29CC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5222200"/>
        <c:axId val="525217280"/>
      </c:scatterChart>
      <c:valAx>
        <c:axId val="565466872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MOS</a:t>
                </a:r>
                <a:r>
                  <a:rPr lang="de-DE" baseline="0"/>
                  <a:t> Score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465232"/>
        <c:crosses val="autoZero"/>
        <c:crossBetween val="between"/>
        <c:majorUnit val="1"/>
      </c:valAx>
      <c:catAx>
        <c:axId val="5654652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Conditions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466872"/>
        <c:crosses val="autoZero"/>
        <c:auto val="1"/>
        <c:lblAlgn val="ctr"/>
        <c:lblOffset val="100"/>
        <c:noMultiLvlLbl val="0"/>
      </c:catAx>
      <c:valAx>
        <c:axId val="525217280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525222200"/>
        <c:crosses val="max"/>
        <c:crossBetween val="midCat"/>
      </c:valAx>
      <c:valAx>
        <c:axId val="5252222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25217280"/>
        <c:crosses val="autoZero"/>
        <c:crossBetween val="midCat"/>
      </c:valAx>
      <c:spPr>
        <a:noFill/>
        <a:ln>
          <a:solidFill>
            <a:schemeClr val="accent1">
              <a:alpha val="9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.73669335435462302"/>
          <c:y val="0.26292491664831885"/>
          <c:w val="0.22031294961419323"/>
          <c:h val="0.606752075928663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DIC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38648293963257"/>
          <c:y val="0.17171296296296298"/>
          <c:w val="0.6061824146981627"/>
          <c:h val="0.62271617089530473"/>
        </c:manualLayout>
      </c:layout>
      <c:lineChart>
        <c:grouping val="standard"/>
        <c:varyColors val="0"/>
        <c:ser>
          <c:idx val="2"/>
          <c:order val="2"/>
          <c:tx>
            <c:v>Jerkiness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('Combined Conditions'!$A$12:$A$13,'Combined Conditions'!$A$44)</c:f>
              <c:strCache>
                <c:ptCount val="3"/>
                <c:pt idx="0">
                  <c:v>jerki_9</c:v>
                </c:pt>
                <c:pt idx="1">
                  <c:v>jerki_6</c:v>
                </c:pt>
                <c:pt idx="2">
                  <c:v>REF</c:v>
                </c:pt>
              </c:strCache>
            </c:strRef>
          </c:cat>
          <c:val>
            <c:numRef>
              <c:f>('Combined Conditions'!$C$12,'Combined Conditions'!$C$13,'Combined Conditions'!$C$44)</c:f>
              <c:numCache>
                <c:formatCode>General</c:formatCode>
                <c:ptCount val="3"/>
                <c:pt idx="0">
                  <c:v>1.7876868406751174</c:v>
                </c:pt>
                <c:pt idx="1">
                  <c:v>2.052153277610143</c:v>
                </c:pt>
                <c:pt idx="2">
                  <c:v>4.5492729083481001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A6-4614-AF2E-77BC6B9DC8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5465232"/>
        <c:axId val="565466872"/>
      </c:lineChart>
      <c:scatterChart>
        <c:scatterStyle val="lineMarker"/>
        <c:varyColors val="0"/>
        <c:ser>
          <c:idx val="0"/>
          <c:order val="0"/>
          <c:tx>
            <c:v>Jerkiness + Noise/Light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0"/>
                  <c:y val="-2.8013102191103555E-2"/>
                </c:manualLayout>
              </c:layout>
              <c:tx>
                <c:rich>
                  <a:bodyPr/>
                  <a:lstStyle/>
                  <a:p>
                    <a:fld id="{F9392155-4F1F-479A-A4E0-F716FF19CA8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F7A6-4614-AF2E-77BC6B9DC805}"/>
                </c:ext>
              </c:extLst>
            </c:dLbl>
            <c:dLbl>
              <c:idx val="1"/>
              <c:layout>
                <c:manualLayout>
                  <c:x val="0"/>
                  <c:y val="-2.8013102191103628E-2"/>
                </c:manualLayout>
              </c:layout>
              <c:tx>
                <c:rich>
                  <a:bodyPr/>
                  <a:lstStyle/>
                  <a:p>
                    <a:fld id="{FA977E71-C4C5-4918-848E-C850AABEE7A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F7A6-4614-AF2E-77BC6B9DC805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7A6-4614-AF2E-77BC6B9DC8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strRef>
              <c:f>('Combined Conditions'!$A$40,'Combined Conditions'!$A$42,'Combined Conditions'!$A$44)</c:f>
              <c:strCache>
                <c:ptCount val="3"/>
                <c:pt idx="0">
                  <c:v>jerki_9_light50</c:v>
                </c:pt>
                <c:pt idx="1">
                  <c:v>noiseQ_3_jerki_6</c:v>
                </c:pt>
                <c:pt idx="2">
                  <c:v>REF</c:v>
                </c:pt>
              </c:strCache>
            </c:strRef>
          </c:xVal>
          <c:yVal>
            <c:numRef>
              <c:f>('Combined Conditions'!$C$40,'Combined Conditions'!$C$39,'Combined Conditions'!$C$44)</c:f>
              <c:numCache>
                <c:formatCode>General</c:formatCode>
                <c:ptCount val="3"/>
                <c:pt idx="0">
                  <c:v>1.8832349620301139</c:v>
                </c:pt>
                <c:pt idx="1">
                  <c:v>2.1535991002932269</c:v>
                </c:pt>
                <c:pt idx="2">
                  <c:v>4.5492729083481001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('Combined Conditions'!$A$40,'Combined Conditions'!$A$42)</c15:f>
                <c15:dlblRangeCache>
                  <c:ptCount val="2"/>
                  <c:pt idx="0">
                    <c:v>jerki_9_light50</c:v>
                  </c:pt>
                  <c:pt idx="1">
                    <c:v>noiseQ_3_jerki_6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4-F7A6-4614-AF2E-77BC6B9DC805}"/>
            </c:ext>
          </c:extLst>
        </c:ser>
        <c:ser>
          <c:idx val="1"/>
          <c:order val="1"/>
          <c:tx>
            <c:v>Jerkiness + Blurr/PL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xVal>
            <c:strRef>
              <c:f>('Combined Conditions'!$A$41,'Combined Conditions'!$A$39,'Combined Conditions'!$A$44)</c:f>
              <c:strCache>
                <c:ptCount val="3"/>
                <c:pt idx="0">
                  <c:v>jerki_9_pl06</c:v>
                </c:pt>
                <c:pt idx="1">
                  <c:v>jerki_6_blurr_1ITU930</c:v>
                </c:pt>
                <c:pt idx="2">
                  <c:v>REF</c:v>
                </c:pt>
              </c:strCache>
            </c:strRef>
          </c:xVal>
          <c:yVal>
            <c:numRef>
              <c:f>('Combined Conditions'!$C$41,'Combined Conditions'!$C$39,'Combined Conditions'!$C$44)</c:f>
              <c:numCache>
                <c:formatCode>General</c:formatCode>
                <c:ptCount val="3"/>
                <c:pt idx="0">
                  <c:v>1.9284010860306549</c:v>
                </c:pt>
                <c:pt idx="1">
                  <c:v>2.1535991002932269</c:v>
                </c:pt>
                <c:pt idx="2">
                  <c:v>4.5492729083481001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F7A6-4614-AF2E-77BC6B9DC8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6573360"/>
        <c:axId val="526573032"/>
      </c:scatterChart>
      <c:valAx>
        <c:axId val="565466872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MOS</a:t>
                </a:r>
                <a:r>
                  <a:rPr lang="de-DE" baseline="0"/>
                  <a:t> Score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465232"/>
        <c:crosses val="autoZero"/>
        <c:crossBetween val="between"/>
        <c:majorUnit val="1"/>
      </c:valAx>
      <c:catAx>
        <c:axId val="5654652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Conditions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466872"/>
        <c:crosses val="autoZero"/>
        <c:auto val="1"/>
        <c:lblAlgn val="ctr"/>
        <c:lblOffset val="100"/>
        <c:noMultiLvlLbl val="0"/>
      </c:catAx>
      <c:valAx>
        <c:axId val="526573032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526573360"/>
        <c:crosses val="max"/>
        <c:crossBetween val="midCat"/>
      </c:valAx>
      <c:valAx>
        <c:axId val="52657336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526573032"/>
        <c:crosses val="max"/>
        <c:crossBetween val="midCat"/>
      </c:valAx>
      <c:spPr>
        <a:noFill/>
        <a:ln>
          <a:solidFill>
            <a:schemeClr val="accent1">
              <a:alpha val="9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.73912864681021728"/>
          <c:y val="0.29408217749794691"/>
          <c:w val="0.25780217938168476"/>
          <c:h val="0.493881207091873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NOI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38648293963257"/>
          <c:y val="0.17171296296296298"/>
          <c:w val="0.6061824146981627"/>
          <c:h val="0.62271617089530473"/>
        </c:manualLayout>
      </c:layout>
      <c:lineChart>
        <c:grouping val="standard"/>
        <c:varyColors val="0"/>
        <c:ser>
          <c:idx val="2"/>
          <c:order val="2"/>
          <c:tx>
            <c:v>Noise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('Combined Conditions'!$A$22,'Combined Conditions'!$A$24,'Combined Conditions'!$A$44)</c:f>
              <c:strCache>
                <c:ptCount val="3"/>
                <c:pt idx="0">
                  <c:v>noiseQ_9</c:v>
                </c:pt>
                <c:pt idx="1">
                  <c:v>noiseQ_3</c:v>
                </c:pt>
                <c:pt idx="2">
                  <c:v>REF</c:v>
                </c:pt>
              </c:strCache>
            </c:strRef>
          </c:cat>
          <c:val>
            <c:numRef>
              <c:f>('Combined Conditions'!$F$22,'Combined Conditions'!$F$24,'Combined Conditions'!$F$44)</c:f>
              <c:numCache>
                <c:formatCode>General</c:formatCode>
                <c:ptCount val="3"/>
                <c:pt idx="0">
                  <c:v>1.5804738133434348</c:v>
                </c:pt>
                <c:pt idx="1">
                  <c:v>1.9220385369537885</c:v>
                </c:pt>
                <c:pt idx="2">
                  <c:v>4.5281756583211488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3E-4AFC-8A0E-C57675E509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5465232"/>
        <c:axId val="565466872"/>
      </c:lineChart>
      <c:scatterChart>
        <c:scatterStyle val="lineMarker"/>
        <c:varyColors val="0"/>
        <c:ser>
          <c:idx val="0"/>
          <c:order val="0"/>
          <c:tx>
            <c:v>Noise + Light/PL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xVal>
            <c:strRef>
              <c:f>('Combined Conditions'!$A$36,'Combined Conditions'!$A$43,'Combined Conditions'!$A$44)</c:f>
              <c:strCache>
                <c:ptCount val="3"/>
                <c:pt idx="0">
                  <c:v>light50_noiseQ_9</c:v>
                </c:pt>
                <c:pt idx="1">
                  <c:v>noiseQ_3_pl12</c:v>
                </c:pt>
                <c:pt idx="2">
                  <c:v>REF</c:v>
                </c:pt>
              </c:strCache>
            </c:strRef>
          </c:xVal>
          <c:yVal>
            <c:numRef>
              <c:f>('Combined Conditions'!$F$36,'Combined Conditions'!$F$43,'Combined Conditions'!$F$44)</c:f>
              <c:numCache>
                <c:formatCode>General</c:formatCode>
                <c:ptCount val="3"/>
                <c:pt idx="0">
                  <c:v>1.6595955156937152</c:v>
                </c:pt>
                <c:pt idx="1">
                  <c:v>1.6717724384043489</c:v>
                </c:pt>
                <c:pt idx="2">
                  <c:v>4.5281756583211488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93E-4AFC-8A0E-C57675E509B6}"/>
            </c:ext>
          </c:extLst>
        </c:ser>
        <c:ser>
          <c:idx val="1"/>
          <c:order val="1"/>
          <c:tx>
            <c:v>Noise + Blurr/Jerkiness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1120517812262867E-17"/>
                  <c:y val="2.0985505790347195E-2"/>
                </c:manualLayout>
              </c:layout>
              <c:tx>
                <c:rich>
                  <a:bodyPr/>
                  <a:lstStyle/>
                  <a:p>
                    <a:fld id="{79544230-E0FC-47FC-BCB2-7BCCD80321A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693E-4AFC-8A0E-C57675E509B6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5EA5C2CB-8605-41B2-91C4-7A4F6D15E1B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693E-4AFC-8A0E-C57675E509B6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93E-4AFC-8A0E-C57675E509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DataLabelsRange val="1"/>
                <c15:showLeaderLines val="0"/>
              </c:ext>
            </c:extLst>
          </c:dLbls>
          <c:xVal>
            <c:strRef>
              <c:f>('Combined Conditions'!$A$36,'Combined Conditions'!$A$43,'Combined Conditions'!$A$44)</c:f>
              <c:strCache>
                <c:ptCount val="3"/>
                <c:pt idx="0">
                  <c:v>light50_noiseQ_9</c:v>
                </c:pt>
                <c:pt idx="1">
                  <c:v>noiseQ_3_pl12</c:v>
                </c:pt>
                <c:pt idx="2">
                  <c:v>REF</c:v>
                </c:pt>
              </c:strCache>
            </c:strRef>
          </c:xVal>
          <c:yVal>
            <c:numRef>
              <c:f>('Combined Conditions'!$F$34,'Combined Conditions'!$F$42,'Combined Conditions'!$F$44)</c:f>
              <c:numCache>
                <c:formatCode>General</c:formatCode>
                <c:ptCount val="3"/>
                <c:pt idx="0">
                  <c:v>1.5315951142026574</c:v>
                </c:pt>
                <c:pt idx="1">
                  <c:v>1.9132232708837604</c:v>
                </c:pt>
                <c:pt idx="2">
                  <c:v>4.5281756583211488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('Combined Conditions'!$A$34,'Combined Conditions'!$A$42)</c15:f>
                <c15:dlblRangeCache>
                  <c:ptCount val="2"/>
                  <c:pt idx="0">
                    <c:v>blurr_1ITU930_noiseQ_9</c:v>
                  </c:pt>
                  <c:pt idx="1">
                    <c:v>noiseQ_3_jerki_6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693E-4AFC-8A0E-C57675E509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5180216"/>
        <c:axId val="525175624"/>
      </c:scatterChart>
      <c:valAx>
        <c:axId val="565466872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MOS</a:t>
                </a:r>
                <a:r>
                  <a:rPr lang="de-DE" baseline="0"/>
                  <a:t> Score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465232"/>
        <c:crosses val="autoZero"/>
        <c:crossBetween val="between"/>
        <c:majorUnit val="1"/>
      </c:valAx>
      <c:catAx>
        <c:axId val="5654652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Conditions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466872"/>
        <c:crosses val="autoZero"/>
        <c:auto val="1"/>
        <c:lblAlgn val="ctr"/>
        <c:lblOffset val="100"/>
        <c:noMultiLvlLbl val="0"/>
      </c:catAx>
      <c:valAx>
        <c:axId val="525175624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525180216"/>
        <c:crosses val="max"/>
        <c:crossBetween val="midCat"/>
      </c:valAx>
      <c:valAx>
        <c:axId val="5251802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25175624"/>
        <c:crosses val="autoZero"/>
        <c:crossBetween val="midCat"/>
      </c:valAx>
      <c:spPr>
        <a:noFill/>
        <a:ln>
          <a:solidFill>
            <a:schemeClr val="accent1">
              <a:alpha val="9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.74015457394238882"/>
          <c:y val="0.25698648695080228"/>
          <c:w val="0.25675939029653161"/>
          <c:h val="0.556126030167526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UCL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38648293963257"/>
          <c:y val="0.17171296296296298"/>
          <c:w val="0.6061824146981627"/>
          <c:h val="0.62271617089530473"/>
        </c:manualLayout>
      </c:layout>
      <c:lineChart>
        <c:grouping val="standard"/>
        <c:varyColors val="0"/>
        <c:ser>
          <c:idx val="1"/>
          <c:order val="0"/>
          <c:tx>
            <c:v>Blurr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('Combined Conditions'!$A$27,'Combined Conditions'!$A$29,'Combined Conditions'!$A$44)</c:f>
              <c:strCache>
                <c:ptCount val="3"/>
                <c:pt idx="0">
                  <c:v>blurr_1ITU930</c:v>
                </c:pt>
                <c:pt idx="1">
                  <c:v>blurr_6ITU930</c:v>
                </c:pt>
                <c:pt idx="2">
                  <c:v>REF</c:v>
                </c:pt>
              </c:strCache>
            </c:strRef>
          </c:cat>
          <c:val>
            <c:numRef>
              <c:f>('Combined Conditions'!$D$27,'Combined Conditions'!$D$29,'Combined Conditions'!$D$44)</c:f>
              <c:numCache>
                <c:formatCode>General</c:formatCode>
                <c:ptCount val="3"/>
                <c:pt idx="0">
                  <c:v>2.143798501250691</c:v>
                </c:pt>
                <c:pt idx="1">
                  <c:v>4.1270416276642035</c:v>
                </c:pt>
                <c:pt idx="2">
                  <c:v>4.3960977719406014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5C3-467E-8D3E-1C1E19A7E9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5465232"/>
        <c:axId val="565466872"/>
      </c:lineChart>
      <c:scatterChart>
        <c:scatterStyle val="lineMarker"/>
        <c:varyColors val="0"/>
        <c:ser>
          <c:idx val="0"/>
          <c:order val="1"/>
          <c:tx>
            <c:v>Blurr + Noise/PL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xVal>
            <c:strRef>
              <c:f>('Combined Conditions'!$A$34,'Combined Conditions'!$A$35,'Combined Conditions'!$A$44)</c:f>
              <c:strCache>
                <c:ptCount val="3"/>
                <c:pt idx="0">
                  <c:v>blurr_1ITU930_noiseQ_9</c:v>
                </c:pt>
                <c:pt idx="1">
                  <c:v>blurr_6ITU930_pl06</c:v>
                </c:pt>
                <c:pt idx="2">
                  <c:v>REF</c:v>
                </c:pt>
              </c:strCache>
            </c:strRef>
          </c:xVal>
          <c:yVal>
            <c:numRef>
              <c:f>('Combined Conditions'!$D$34:$D$35,'Combined Conditions'!$D$44)</c:f>
              <c:numCache>
                <c:formatCode>General</c:formatCode>
                <c:ptCount val="3"/>
                <c:pt idx="0">
                  <c:v>2.7877748265610589</c:v>
                </c:pt>
                <c:pt idx="1">
                  <c:v>3.7318799307577879</c:v>
                </c:pt>
                <c:pt idx="2">
                  <c:v>4.3960977719406014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5C3-467E-8D3E-1C1E19A7E94D}"/>
            </c:ext>
          </c:extLst>
        </c:ser>
        <c:ser>
          <c:idx val="2"/>
          <c:order val="2"/>
          <c:tx>
            <c:v>Blurr + Jerki/Dark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fld id="{2853F1F2-47DF-406F-9432-3F4714CAEB5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45C3-467E-8D3E-1C1E19A7E94D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1F350156-B34E-47BC-B41E-00EE9239DA6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45C3-467E-8D3E-1C1E19A7E94D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45C3-467E-8D3E-1C1E19A7E9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DataLabelsRange val="1"/>
                <c15:showLeaderLines val="0"/>
              </c:ext>
            </c:extLst>
          </c:dLbls>
          <c:xVal>
            <c:strRef>
              <c:f>('Combined Conditions'!$A$34,'Combined Conditions'!$A$35,'Combined Conditions'!$A$44)</c:f>
              <c:strCache>
                <c:ptCount val="3"/>
                <c:pt idx="0">
                  <c:v>blurr_1ITU930_noiseQ_9</c:v>
                </c:pt>
                <c:pt idx="1">
                  <c:v>blurr_6ITU930_pl06</c:v>
                </c:pt>
                <c:pt idx="2">
                  <c:v>REF</c:v>
                </c:pt>
              </c:strCache>
            </c:strRef>
          </c:xVal>
          <c:yVal>
            <c:numRef>
              <c:f>('Combined Conditions'!$D$39,'Combined Conditions'!$D$37,'Combined Conditions'!$D$44)</c:f>
              <c:numCache>
                <c:formatCode>General</c:formatCode>
                <c:ptCount val="3"/>
                <c:pt idx="0">
                  <c:v>2.2951715703845483</c:v>
                </c:pt>
                <c:pt idx="1">
                  <c:v>4.1195262145660383</c:v>
                </c:pt>
                <c:pt idx="2">
                  <c:v>4.3960977719406014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('Combined Conditions'!$A$39,'Combined Conditions'!$A$37)</c15:f>
                <c15:dlblRangeCache>
                  <c:ptCount val="2"/>
                  <c:pt idx="0">
                    <c:v>jerki_6_blurr_1ITU930</c:v>
                  </c:pt>
                  <c:pt idx="1">
                    <c:v>dark50_blurr_6ITU930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45C3-467E-8D3E-1C1E19A7E9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7303208"/>
        <c:axId val="517302880"/>
      </c:scatterChart>
      <c:valAx>
        <c:axId val="565466872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MOS</a:t>
                </a:r>
                <a:r>
                  <a:rPr lang="de-DE" baseline="0"/>
                  <a:t> Score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465232"/>
        <c:crosses val="autoZero"/>
        <c:crossBetween val="between"/>
        <c:majorUnit val="1"/>
      </c:valAx>
      <c:catAx>
        <c:axId val="5654652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Conditions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466872"/>
        <c:crosses val="autoZero"/>
        <c:auto val="1"/>
        <c:lblAlgn val="ctr"/>
        <c:lblOffset val="100"/>
        <c:noMultiLvlLbl val="0"/>
      </c:catAx>
      <c:valAx>
        <c:axId val="517302880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517303208"/>
        <c:crosses val="max"/>
        <c:crossBetween val="midCat"/>
      </c:valAx>
      <c:valAx>
        <c:axId val="517303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17302880"/>
        <c:crosses val="autoZero"/>
        <c:crossBetween val="midCat"/>
      </c:valAx>
      <c:spPr>
        <a:noFill/>
        <a:ln>
          <a:solidFill>
            <a:schemeClr val="accent1">
              <a:alpha val="9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.74344429970499415"/>
          <c:y val="0.27891967317018046"/>
          <c:w val="0.25655570029500591"/>
          <c:h val="0.512327360451233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27051406290099"/>
          <c:y val="5.2188508601686001E-2"/>
          <c:w val="0.75742939001575338"/>
          <c:h val="0.76334723461740384"/>
        </c:manualLayout>
      </c:layout>
      <c:scatterChart>
        <c:scatterStyle val="lineMarker"/>
        <c:varyColors val="0"/>
        <c:ser>
          <c:idx val="0"/>
          <c:order val="0"/>
          <c:tx>
            <c:strRef>
              <c:f>Qmodelling!$H$1</c:f>
              <c:strCache>
                <c:ptCount val="1"/>
                <c:pt idx="0">
                  <c:v>Qmodel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fld id="{B6E5BADC-DCDF-4253-96FF-834C95291B5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9FD4-4D31-BE83-10B17847DE07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A429DCF9-8D1F-4BB2-9AA3-6059CA0E0D5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9FD4-4D31-BE83-10B17847DE07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DB4168E8-78A3-406A-8BDE-9C7BE1F5994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9FD4-4D31-BE83-10B17847DE07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96B0A2C6-0B7E-4FF9-83AE-AE400928984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9FD4-4D31-BE83-10B17847DE07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01D5583C-DF06-4FD5-8B31-E1A0B5031C3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9FD4-4D31-BE83-10B17847DE07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86E090D2-CE26-4450-B384-D4F4F6EAA25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9FD4-4D31-BE83-10B17847DE07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fld id="{E0A29BE8-1196-4FE4-AEB9-7C1901DD740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9FD4-4D31-BE83-10B17847DE07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fld id="{BF85E4F2-65C3-4D0C-9836-B8968C0AA49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9FD4-4D31-BE83-10B17847DE07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fld id="{D470C8C7-B0AB-43D0-9057-3A531499BA2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9FD4-4D31-BE83-10B17847DE07}"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fld id="{E5E85EB2-F5FB-478F-BDD3-7FEAD01614C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9FD4-4D31-BE83-10B17847DE07}"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fld id="{4DA5CDEE-F99A-4EE7-BE75-7B0F8645A53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9FD4-4D31-BE83-10B17847DE07}"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fld id="{E9203B93-1B0E-42B5-B634-12AA3649EE4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9FD4-4D31-BE83-10B17847DE07}"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fld id="{8B0BBBD0-1DFA-44A8-8F5D-9D2AC57D58F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9FD4-4D31-BE83-10B17847DE07}"/>
                </c:ext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fld id="{455478D3-E12A-4D72-8366-5CD9DC2E007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9FD4-4D31-BE83-10B17847DE07}"/>
                </c:ext>
              </c:extLst>
            </c:dLbl>
            <c:dLbl>
              <c:idx val="14"/>
              <c:layout/>
              <c:tx>
                <c:rich>
                  <a:bodyPr/>
                  <a:lstStyle/>
                  <a:p>
                    <a:fld id="{16DA3354-BEA2-47A2-B828-71D75EACF70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9FD4-4D31-BE83-10B17847DE07}"/>
                </c:ext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fld id="{4347F228-EFD9-4503-A458-7CC46006828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9FD4-4D31-BE83-10B17847DE07}"/>
                </c:ext>
              </c:extLst>
            </c:dLbl>
            <c:dLbl>
              <c:idx val="16"/>
              <c:layout/>
              <c:tx>
                <c:rich>
                  <a:bodyPr/>
                  <a:lstStyle/>
                  <a:p>
                    <a:fld id="{A3BA9D85-1FE0-488B-80B0-DF6D6AFB20E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9FD4-4D31-BE83-10B17847DE07}"/>
                </c:ext>
              </c:extLst>
            </c:dLbl>
            <c:dLbl>
              <c:idx val="17"/>
              <c:layout/>
              <c:tx>
                <c:rich>
                  <a:bodyPr/>
                  <a:lstStyle/>
                  <a:p>
                    <a:fld id="{93FF63BA-B0CE-4854-A7A5-ADE5019DE47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9FD4-4D31-BE83-10B17847DE07}"/>
                </c:ext>
              </c:extLst>
            </c:dLbl>
            <c:dLbl>
              <c:idx val="18"/>
              <c:layout/>
              <c:tx>
                <c:rich>
                  <a:bodyPr/>
                  <a:lstStyle/>
                  <a:p>
                    <a:fld id="{1EAE4427-EC55-40E3-BD26-107126B97F3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2-9FD4-4D31-BE83-10B17847DE07}"/>
                </c:ext>
              </c:extLst>
            </c:dLbl>
            <c:dLbl>
              <c:idx val="19"/>
              <c:layout/>
              <c:tx>
                <c:rich>
                  <a:bodyPr/>
                  <a:lstStyle/>
                  <a:p>
                    <a:fld id="{A7FF9D32-422B-44C7-A1A6-BBAF08BEA1B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9FD4-4D31-BE83-10B17847DE07}"/>
                </c:ext>
              </c:extLst>
            </c:dLbl>
            <c:dLbl>
              <c:idx val="20"/>
              <c:layout/>
              <c:tx>
                <c:rich>
                  <a:bodyPr/>
                  <a:lstStyle/>
                  <a:p>
                    <a:fld id="{44A6E62C-515A-4D95-9134-C9D72FC3D9F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4-9FD4-4D31-BE83-10B17847DE07}"/>
                </c:ext>
              </c:extLst>
            </c:dLbl>
            <c:dLbl>
              <c:idx val="21"/>
              <c:layout/>
              <c:tx>
                <c:rich>
                  <a:bodyPr/>
                  <a:lstStyle/>
                  <a:p>
                    <a:fld id="{6270EFFB-271B-4F13-A5FA-520B968A31E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9FD4-4D31-BE83-10B17847DE07}"/>
                </c:ext>
              </c:extLst>
            </c:dLbl>
            <c:dLbl>
              <c:idx val="22"/>
              <c:layout/>
              <c:tx>
                <c:rich>
                  <a:bodyPr/>
                  <a:lstStyle/>
                  <a:p>
                    <a:fld id="{6893B905-07E5-4515-B305-18855220BE6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6-9FD4-4D31-BE83-10B17847DE07}"/>
                </c:ext>
              </c:extLst>
            </c:dLbl>
            <c:dLbl>
              <c:idx val="23"/>
              <c:layout/>
              <c:tx>
                <c:rich>
                  <a:bodyPr/>
                  <a:lstStyle/>
                  <a:p>
                    <a:fld id="{DBF3615C-59EA-4646-BAAB-45D8E95E51F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7-9FD4-4D31-BE83-10B17847DE07}"/>
                </c:ext>
              </c:extLst>
            </c:dLbl>
            <c:dLbl>
              <c:idx val="24"/>
              <c:layout/>
              <c:tx>
                <c:rich>
                  <a:bodyPr/>
                  <a:lstStyle/>
                  <a:p>
                    <a:fld id="{9C305DCF-3994-4BC6-8648-2C1E6D715A5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8-9FD4-4D31-BE83-10B17847DE07}"/>
                </c:ext>
              </c:extLst>
            </c:dLbl>
            <c:dLbl>
              <c:idx val="25"/>
              <c:layout/>
              <c:tx>
                <c:rich>
                  <a:bodyPr/>
                  <a:lstStyle/>
                  <a:p>
                    <a:fld id="{97E1D61A-6542-43AC-ACCC-04AB4E38126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9-9FD4-4D31-BE83-10B17847DE07}"/>
                </c:ext>
              </c:extLst>
            </c:dLbl>
            <c:dLbl>
              <c:idx val="26"/>
              <c:layout/>
              <c:tx>
                <c:rich>
                  <a:bodyPr/>
                  <a:lstStyle/>
                  <a:p>
                    <a:fld id="{E71757D5-B3FF-4F51-BBD3-A6BCE7A7396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A-9FD4-4D31-BE83-10B17847DE07}"/>
                </c:ext>
              </c:extLst>
            </c:dLbl>
            <c:dLbl>
              <c:idx val="27"/>
              <c:layout/>
              <c:tx>
                <c:rich>
                  <a:bodyPr/>
                  <a:lstStyle/>
                  <a:p>
                    <a:fld id="{F8AE5FE2-4D79-483F-821D-E2206110E46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B-9FD4-4D31-BE83-10B17847DE07}"/>
                </c:ext>
              </c:extLst>
            </c:dLbl>
            <c:dLbl>
              <c:idx val="28"/>
              <c:layout/>
              <c:tx>
                <c:rich>
                  <a:bodyPr/>
                  <a:lstStyle/>
                  <a:p>
                    <a:fld id="{8203F07A-5899-4A78-83D4-E3B6672DDE8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C-9FD4-4D31-BE83-10B17847DE07}"/>
                </c:ext>
              </c:extLst>
            </c:dLbl>
            <c:dLbl>
              <c:idx val="29"/>
              <c:layout/>
              <c:tx>
                <c:rich>
                  <a:bodyPr/>
                  <a:lstStyle/>
                  <a:p>
                    <a:fld id="{840F4496-C497-4EF0-9AC6-2A7B48C8C84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D-9FD4-4D31-BE83-10B17847DE07}"/>
                </c:ext>
              </c:extLst>
            </c:dLbl>
            <c:dLbl>
              <c:idx val="30"/>
              <c:layout/>
              <c:tx>
                <c:rich>
                  <a:bodyPr/>
                  <a:lstStyle/>
                  <a:p>
                    <a:fld id="{663BB4AD-9CFA-486A-8B1E-C978958B739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E-9FD4-4D31-BE83-10B17847DE07}"/>
                </c:ext>
              </c:extLst>
            </c:dLbl>
            <c:dLbl>
              <c:idx val="31"/>
              <c:layout/>
              <c:tx>
                <c:rich>
                  <a:bodyPr/>
                  <a:lstStyle/>
                  <a:p>
                    <a:fld id="{37174165-1617-4D5E-894B-B70F7A94D82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F-9FD4-4D31-BE83-10B17847DE07}"/>
                </c:ext>
              </c:extLst>
            </c:dLbl>
            <c:dLbl>
              <c:idx val="32"/>
              <c:layout/>
              <c:tx>
                <c:rich>
                  <a:bodyPr/>
                  <a:lstStyle/>
                  <a:p>
                    <a:fld id="{5855A204-2BCD-462E-BE54-C7F4CCE3533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0-9FD4-4D31-BE83-10B17847DE07}"/>
                </c:ext>
              </c:extLst>
            </c:dLbl>
            <c:dLbl>
              <c:idx val="33"/>
              <c:layout/>
              <c:tx>
                <c:rich>
                  <a:bodyPr/>
                  <a:lstStyle/>
                  <a:p>
                    <a:fld id="{26DBFFA8-E906-4DCA-A5FD-B3C3B144E6B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1-9FD4-4D31-BE83-10B17847DE07}"/>
                </c:ext>
              </c:extLst>
            </c:dLbl>
            <c:dLbl>
              <c:idx val="34"/>
              <c:layout/>
              <c:tx>
                <c:rich>
                  <a:bodyPr/>
                  <a:lstStyle/>
                  <a:p>
                    <a:fld id="{91F63299-1C34-4B00-A65D-68852001E36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2-9FD4-4D31-BE83-10B17847DE07}"/>
                </c:ext>
              </c:extLst>
            </c:dLbl>
            <c:dLbl>
              <c:idx val="35"/>
              <c:layout/>
              <c:tx>
                <c:rich>
                  <a:bodyPr/>
                  <a:lstStyle/>
                  <a:p>
                    <a:fld id="{667B52AE-B803-44D5-BA41-7D30D7DF196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3-9FD4-4D31-BE83-10B17847DE07}"/>
                </c:ext>
              </c:extLst>
            </c:dLbl>
            <c:dLbl>
              <c:idx val="36"/>
              <c:layout/>
              <c:tx>
                <c:rich>
                  <a:bodyPr/>
                  <a:lstStyle/>
                  <a:p>
                    <a:fld id="{E9E2D10A-4C03-4EFE-92DB-C19D1FE3202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4-9FD4-4D31-BE83-10B17847DE07}"/>
                </c:ext>
              </c:extLst>
            </c:dLbl>
            <c:dLbl>
              <c:idx val="37"/>
              <c:layout/>
              <c:tx>
                <c:rich>
                  <a:bodyPr/>
                  <a:lstStyle/>
                  <a:p>
                    <a:fld id="{B96BF5D2-C5AD-40EC-8D7C-BD2A8318351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5-9FD4-4D31-BE83-10B17847DE07}"/>
                </c:ext>
              </c:extLst>
            </c:dLbl>
            <c:dLbl>
              <c:idx val="38"/>
              <c:layout/>
              <c:tx>
                <c:rich>
                  <a:bodyPr/>
                  <a:lstStyle/>
                  <a:p>
                    <a:fld id="{5BE936EF-4626-4AD4-A892-7FFB809A50D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6-9FD4-4D31-BE83-10B17847DE07}"/>
                </c:ext>
              </c:extLst>
            </c:dLbl>
            <c:dLbl>
              <c:idx val="39"/>
              <c:layout/>
              <c:tx>
                <c:rich>
                  <a:bodyPr/>
                  <a:lstStyle/>
                  <a:p>
                    <a:fld id="{45EED276-06A7-41D9-8196-CD267E61374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7-9FD4-4D31-BE83-10B17847DE07}"/>
                </c:ext>
              </c:extLst>
            </c:dLbl>
            <c:dLbl>
              <c:idx val="40"/>
              <c:layout/>
              <c:tx>
                <c:rich>
                  <a:bodyPr/>
                  <a:lstStyle/>
                  <a:p>
                    <a:fld id="{2364827E-E9BD-4895-A08B-CFFE1C2736C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8-9FD4-4D31-BE83-10B17847DE07}"/>
                </c:ext>
              </c:extLst>
            </c:dLbl>
            <c:dLbl>
              <c:idx val="41"/>
              <c:layout/>
              <c:tx>
                <c:rich>
                  <a:bodyPr/>
                  <a:lstStyle/>
                  <a:p>
                    <a:fld id="{9EA845F3-31AD-4D38-9A78-54B5F698330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9-9FD4-4D31-BE83-10B17847DE07}"/>
                </c:ext>
              </c:extLst>
            </c:dLbl>
            <c:dLbl>
              <c:idx val="42"/>
              <c:layout/>
              <c:tx>
                <c:rich>
                  <a:bodyPr/>
                  <a:lstStyle/>
                  <a:p>
                    <a:fld id="{FCAE4181-6C83-4D48-AD44-9F13E2C1967F}" type="CELLRANGE">
                      <a:rPr lang="en-US" baseline="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A-9FD4-4D31-BE83-10B17847DE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DataLabelsRange val="1"/>
                <c15:showLeaderLines val="0"/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intercept val="0"/>
            <c:dispRSqr val="0"/>
            <c:dispEq val="0"/>
          </c:trendline>
          <c:xVal>
            <c:numRef>
              <c:f>Qmodelling!$B$2:$B$44</c:f>
              <c:numCache>
                <c:formatCode>General</c:formatCode>
                <c:ptCount val="43"/>
                <c:pt idx="0">
                  <c:v>1.7612388683219042</c:v>
                </c:pt>
                <c:pt idx="1">
                  <c:v>1.8735966200433518</c:v>
                </c:pt>
                <c:pt idx="2">
                  <c:v>2.162554768032817</c:v>
                </c:pt>
                <c:pt idx="3">
                  <c:v>2.5225203386440578</c:v>
                </c:pt>
                <c:pt idx="4">
                  <c:v>1.3131659947809244</c:v>
                </c:pt>
                <c:pt idx="5">
                  <c:v>1.5008864810458409</c:v>
                </c:pt>
                <c:pt idx="6">
                  <c:v>1.8639911473390358</c:v>
                </c:pt>
                <c:pt idx="7">
                  <c:v>3.2002983104318101</c:v>
                </c:pt>
                <c:pt idx="8">
                  <c:v>1.8719647485885507</c:v>
                </c:pt>
                <c:pt idx="9">
                  <c:v>2.082498065571829</c:v>
                </c:pt>
                <c:pt idx="10">
                  <c:v>2.227060115015993</c:v>
                </c:pt>
                <c:pt idx="11">
                  <c:v>2.3771655373452845</c:v>
                </c:pt>
                <c:pt idx="12">
                  <c:v>3.3313482839497137</c:v>
                </c:pt>
                <c:pt idx="13">
                  <c:v>2.9958179529332547</c:v>
                </c:pt>
                <c:pt idx="14">
                  <c:v>3.6797316931708166</c:v>
                </c:pt>
                <c:pt idx="15">
                  <c:v>4.0734324954126695</c:v>
                </c:pt>
                <c:pt idx="16">
                  <c:v>3.2183590305212344</c:v>
                </c:pt>
                <c:pt idx="17">
                  <c:v>3.4472105334876209</c:v>
                </c:pt>
                <c:pt idx="18">
                  <c:v>3.7271724934110249</c:v>
                </c:pt>
                <c:pt idx="19">
                  <c:v>1.8222173946303315</c:v>
                </c:pt>
                <c:pt idx="20">
                  <c:v>2.0096254863815495</c:v>
                </c:pt>
                <c:pt idx="21">
                  <c:v>2.2377208211473647</c:v>
                </c:pt>
                <c:pt idx="22">
                  <c:v>2.3595250221996071</c:v>
                </c:pt>
                <c:pt idx="23">
                  <c:v>2.686783969254054</c:v>
                </c:pt>
                <c:pt idx="24">
                  <c:v>1.8030654731941915</c:v>
                </c:pt>
                <c:pt idx="25">
                  <c:v>2.4449748978004946</c:v>
                </c:pt>
                <c:pt idx="26">
                  <c:v>2.7526500477739089</c:v>
                </c:pt>
                <c:pt idx="27">
                  <c:v>4.0155051410701654</c:v>
                </c:pt>
                <c:pt idx="28">
                  <c:v>1.2555365689821496</c:v>
                </c:pt>
                <c:pt idx="29">
                  <c:v>1.6883616631133993</c:v>
                </c:pt>
                <c:pt idx="30">
                  <c:v>2.5427346907179809</c:v>
                </c:pt>
                <c:pt idx="31">
                  <c:v>3.3581244538568038</c:v>
                </c:pt>
                <c:pt idx="32">
                  <c:v>1.7366661402012415</c:v>
                </c:pt>
                <c:pt idx="33">
                  <c:v>2.1455991862891235</c:v>
                </c:pt>
                <c:pt idx="34">
                  <c:v>1.8368123335917586</c:v>
                </c:pt>
                <c:pt idx="35">
                  <c:v>3.5092355483722262</c:v>
                </c:pt>
                <c:pt idx="36">
                  <c:v>2.0046973766113707</c:v>
                </c:pt>
                <c:pt idx="37">
                  <c:v>2.0676275914492273</c:v>
                </c:pt>
                <c:pt idx="38">
                  <c:v>1.7686652592267991</c:v>
                </c:pt>
                <c:pt idx="39">
                  <c:v>2.0697644429521755</c:v>
                </c:pt>
                <c:pt idx="40">
                  <c:v>1.9059085122504209</c:v>
                </c:pt>
                <c:pt idx="41">
                  <c:v>1.4400535136443449</c:v>
                </c:pt>
                <c:pt idx="42">
                  <c:v>4.2615052105909781</c:v>
                </c:pt>
              </c:numCache>
            </c:numRef>
          </c:xVal>
          <c:yVal>
            <c:numRef>
              <c:f>Qmodelling!$H$2:$H$44</c:f>
              <c:numCache>
                <c:formatCode>General</c:formatCode>
                <c:ptCount val="43"/>
                <c:pt idx="0">
                  <c:v>2.231818678983803</c:v>
                </c:pt>
                <c:pt idx="1">
                  <c:v>2.470673011758501</c:v>
                </c:pt>
                <c:pt idx="2">
                  <c:v>2.6968473585656016</c:v>
                </c:pt>
                <c:pt idx="3">
                  <c:v>2.8347502736942771</c:v>
                </c:pt>
                <c:pt idx="4">
                  <c:v>1.1235532774919892</c:v>
                </c:pt>
                <c:pt idx="5">
                  <c:v>1.4204804264151107</c:v>
                </c:pt>
                <c:pt idx="6">
                  <c:v>1.780246374675118</c:v>
                </c:pt>
                <c:pt idx="7">
                  <c:v>3.0026836233628558</c:v>
                </c:pt>
                <c:pt idx="8">
                  <c:v>2.0123441992756628</c:v>
                </c:pt>
                <c:pt idx="9">
                  <c:v>2.2529082668821685</c:v>
                </c:pt>
                <c:pt idx="10">
                  <c:v>2.2418406178582715</c:v>
                </c:pt>
                <c:pt idx="11">
                  <c:v>2.4199992942951951</c:v>
                </c:pt>
                <c:pt idx="12">
                  <c:v>3.1409254075149278</c:v>
                </c:pt>
                <c:pt idx="13">
                  <c:v>3.2668750424914701</c:v>
                </c:pt>
                <c:pt idx="14">
                  <c:v>3.59141968191105</c:v>
                </c:pt>
                <c:pt idx="15">
                  <c:v>3.955501431061565</c:v>
                </c:pt>
                <c:pt idx="16">
                  <c:v>3.1960008410999148</c:v>
                </c:pt>
                <c:pt idx="17">
                  <c:v>3.398795013497145</c:v>
                </c:pt>
                <c:pt idx="18">
                  <c:v>3.6691557686066245</c:v>
                </c:pt>
                <c:pt idx="19">
                  <c:v>1.9115363335026307</c:v>
                </c:pt>
                <c:pt idx="20">
                  <c:v>2.1018918809208493</c:v>
                </c:pt>
                <c:pt idx="21">
                  <c:v>2.2343010884821104</c:v>
                </c:pt>
                <c:pt idx="22">
                  <c:v>2.2565007427202239</c:v>
                </c:pt>
                <c:pt idx="23">
                  <c:v>2.6249291286155492</c:v>
                </c:pt>
                <c:pt idx="24">
                  <c:v>1.6640559826352108</c:v>
                </c:pt>
                <c:pt idx="25">
                  <c:v>2.1742462414097501</c:v>
                </c:pt>
                <c:pt idx="26">
                  <c:v>2.2922098311099006</c:v>
                </c:pt>
                <c:pt idx="27">
                  <c:v>3.8409691594671909</c:v>
                </c:pt>
                <c:pt idx="28">
                  <c:v>-0.17713397613285842</c:v>
                </c:pt>
                <c:pt idx="29">
                  <c:v>1.1174185155772254</c:v>
                </c:pt>
                <c:pt idx="30">
                  <c:v>2.1700836056934851</c:v>
                </c:pt>
                <c:pt idx="31">
                  <c:v>3.0613086899878814</c:v>
                </c:pt>
                <c:pt idx="32">
                  <c:v>1.0824554602124479</c:v>
                </c:pt>
                <c:pt idx="33">
                  <c:v>2.464065875017142</c:v>
                </c:pt>
                <c:pt idx="34">
                  <c:v>1.864204488643713</c:v>
                </c:pt>
                <c:pt idx="35">
                  <c:v>3.3293216142614943</c:v>
                </c:pt>
                <c:pt idx="36">
                  <c:v>0.97434684196993837</c:v>
                </c:pt>
                <c:pt idx="37">
                  <c:v>1.7388779115255191</c:v>
                </c:pt>
                <c:pt idx="38">
                  <c:v>1.5839561316601725</c:v>
                </c:pt>
                <c:pt idx="39">
                  <c:v>1.8956208772492382</c:v>
                </c:pt>
                <c:pt idx="40">
                  <c:v>1.0144136614891743</c:v>
                </c:pt>
                <c:pt idx="41">
                  <c:v>0.11441205493263684</c:v>
                </c:pt>
                <c:pt idx="42">
                  <c:v>4.0955256020670614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Qmodelling!$A$2:$A$44</c15:f>
                <c15:dlblRangeCache>
                  <c:ptCount val="43"/>
                  <c:pt idx="0">
                    <c:v>pl18</c:v>
                  </c:pt>
                  <c:pt idx="1">
                    <c:v>pl12</c:v>
                  </c:pt>
                  <c:pt idx="2">
                    <c:v>pl06</c:v>
                  </c:pt>
                  <c:pt idx="3">
                    <c:v>pl03</c:v>
                  </c:pt>
                  <c:pt idx="4">
                    <c:v>blocki_11</c:v>
                  </c:pt>
                  <c:pt idx="5">
                    <c:v>blocki_8</c:v>
                  </c:pt>
                  <c:pt idx="6">
                    <c:v>blocki_5</c:v>
                  </c:pt>
                  <c:pt idx="7">
                    <c:v>blocki_2</c:v>
                  </c:pt>
                  <c:pt idx="8">
                    <c:v>jerki_18</c:v>
                  </c:pt>
                  <c:pt idx="9">
                    <c:v>jerki_12</c:v>
                  </c:pt>
                  <c:pt idx="10">
                    <c:v>jerki_9</c:v>
                  </c:pt>
                  <c:pt idx="11">
                    <c:v>jerki_6</c:v>
                  </c:pt>
                  <c:pt idx="12">
                    <c:v>jerki_3</c:v>
                  </c:pt>
                  <c:pt idx="13">
                    <c:v>dark75</c:v>
                  </c:pt>
                  <c:pt idx="14">
                    <c:v>dark50</c:v>
                  </c:pt>
                  <c:pt idx="15">
                    <c:v>dark25</c:v>
                  </c:pt>
                  <c:pt idx="16">
                    <c:v>light75</c:v>
                  </c:pt>
                  <c:pt idx="17">
                    <c:v>light50</c:v>
                  </c:pt>
                  <c:pt idx="18">
                    <c:v>light25</c:v>
                  </c:pt>
                  <c:pt idx="19">
                    <c:v>noiseQ_15</c:v>
                  </c:pt>
                  <c:pt idx="20">
                    <c:v>noiseQ_9</c:v>
                  </c:pt>
                  <c:pt idx="21">
                    <c:v>noiseQ_6</c:v>
                  </c:pt>
                  <c:pt idx="22">
                    <c:v>noiseQ_3</c:v>
                  </c:pt>
                  <c:pt idx="23">
                    <c:v>noiseQ_1</c:v>
                  </c:pt>
                  <c:pt idx="24">
                    <c:v>blurr_7ITU930</c:v>
                  </c:pt>
                  <c:pt idx="25">
                    <c:v>blurr_1ITU930</c:v>
                  </c:pt>
                  <c:pt idx="26">
                    <c:v>blurr_3ITU930</c:v>
                  </c:pt>
                  <c:pt idx="27">
                    <c:v>blurr_6ITU930</c:v>
                  </c:pt>
                  <c:pt idx="28">
                    <c:v>28k</c:v>
                  </c:pt>
                  <c:pt idx="29">
                    <c:v>56k</c:v>
                  </c:pt>
                  <c:pt idx="30">
                    <c:v>128k</c:v>
                  </c:pt>
                  <c:pt idx="31">
                    <c:v>256k</c:v>
                  </c:pt>
                  <c:pt idx="32">
                    <c:v>blurr_1ITU930_noiseQ_9</c:v>
                  </c:pt>
                  <c:pt idx="33">
                    <c:v>blurr_6ITU930_pl06</c:v>
                  </c:pt>
                  <c:pt idx="34">
                    <c:v>dark50_pl12</c:v>
                  </c:pt>
                  <c:pt idx="35">
                    <c:v>dark50_blurr_6ITU930</c:v>
                  </c:pt>
                  <c:pt idx="36">
                    <c:v>jerki_6_blurr_1ITU930</c:v>
                  </c:pt>
                  <c:pt idx="37">
                    <c:v>jerki_9_light50</c:v>
                  </c:pt>
                  <c:pt idx="38">
                    <c:v>jerki_9_pl06</c:v>
                  </c:pt>
                  <c:pt idx="39">
                    <c:v>light50_noiseQ_9</c:v>
                  </c:pt>
                  <c:pt idx="40">
                    <c:v>noiseQ_3_jerki_6</c:v>
                  </c:pt>
                  <c:pt idx="41">
                    <c:v>noiseQ_3_pl12</c:v>
                  </c:pt>
                  <c:pt idx="42">
                    <c:v>REF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B-9FD4-4D31-BE83-10B17847DE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3251712"/>
        <c:axId val="383252544"/>
      </c:scatterChart>
      <c:valAx>
        <c:axId val="383251712"/>
        <c:scaling>
          <c:orientation val="minMax"/>
          <c:max val="5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Video Quality</a:t>
                </a:r>
                <a:r>
                  <a:rPr lang="en-US" sz="1400" baseline="0" dirty="0"/>
                  <a:t> Rating (</a:t>
                </a:r>
                <a:r>
                  <a:rPr lang="en-US" sz="1400" baseline="0" dirty="0" err="1"/>
                  <a:t>subjectiv</a:t>
                </a:r>
                <a:r>
                  <a:rPr lang="en-US" sz="1400" baseline="0" dirty="0"/>
                  <a:t>)</a:t>
                </a:r>
              </a:p>
            </c:rich>
          </c:tx>
          <c:layout>
            <c:manualLayout>
              <c:xMode val="edge"/>
              <c:yMode val="edge"/>
              <c:x val="0.37555204020269883"/>
              <c:y val="0.872445143659823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3252544"/>
        <c:crosses val="autoZero"/>
        <c:crossBetween val="midCat"/>
        <c:majorUnit val="1"/>
        <c:minorUnit val="1"/>
      </c:valAx>
      <c:valAx>
        <c:axId val="383252544"/>
        <c:scaling>
          <c:orientation val="minMax"/>
          <c:max val="5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Video  Quality Model (dimension-based)</a:t>
                </a:r>
              </a:p>
            </c:rich>
          </c:tx>
          <c:layout>
            <c:manualLayout>
              <c:xMode val="edge"/>
              <c:yMode val="edge"/>
              <c:x val="3.8654441847752637E-2"/>
              <c:y val="0.147977292760565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3251712"/>
        <c:crosses val="autoZero"/>
        <c:crossBetween val="midCat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FRA</a:t>
            </a:r>
          </a:p>
        </c:rich>
      </c:tx>
      <c:layout>
        <c:manualLayout>
          <c:xMode val="edge"/>
          <c:yMode val="edge"/>
          <c:x val="0.40975911837088036"/>
          <c:y val="9.14786707246644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38648293963257"/>
          <c:y val="0.17171296296296298"/>
          <c:w val="0.6061824146981627"/>
          <c:h val="0.62271617089530473"/>
        </c:manualLayout>
      </c:layout>
      <c:lineChart>
        <c:grouping val="standard"/>
        <c:varyColors val="0"/>
        <c:ser>
          <c:idx val="1"/>
          <c:order val="0"/>
          <c:tx>
            <c:v>Jerkiness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(Tabelle1!$A$10:$A$14,Tabelle1!$A$44)</c:f>
              <c:strCache>
                <c:ptCount val="6"/>
                <c:pt idx="0">
                  <c:v>jerki_18</c:v>
                </c:pt>
                <c:pt idx="1">
                  <c:v>jerki_12</c:v>
                </c:pt>
                <c:pt idx="2">
                  <c:v>jerki_9</c:v>
                </c:pt>
                <c:pt idx="3">
                  <c:v>jerki_6</c:v>
                </c:pt>
                <c:pt idx="4">
                  <c:v>jerki_3</c:v>
                </c:pt>
                <c:pt idx="5">
                  <c:v>REF</c:v>
                </c:pt>
              </c:strCache>
            </c:strRef>
          </c:cat>
          <c:val>
            <c:numRef>
              <c:f>(Tabelle1!$E$10:$E$14,Tabelle1!$E$44)</c:f>
              <c:numCache>
                <c:formatCode>General</c:formatCode>
                <c:ptCount val="6"/>
                <c:pt idx="0">
                  <c:v>4.2673957857377385</c:v>
                </c:pt>
                <c:pt idx="1">
                  <c:v>4.2854350728124766</c:v>
                </c:pt>
                <c:pt idx="2">
                  <c:v>4.2997482874018917</c:v>
                </c:pt>
                <c:pt idx="3">
                  <c:v>4.3063171464706933</c:v>
                </c:pt>
                <c:pt idx="4">
                  <c:v>4.4432569041343681</c:v>
                </c:pt>
                <c:pt idx="5">
                  <c:v>4.5568975547725401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AEC-4D41-B994-2FE0D26BA8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5465232"/>
        <c:axId val="565466872"/>
      </c:lineChart>
      <c:valAx>
        <c:axId val="565466872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MOS</a:t>
                </a:r>
                <a:r>
                  <a:rPr lang="de-DE" baseline="0"/>
                  <a:t> Score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465232"/>
        <c:crosses val="autoZero"/>
        <c:crossBetween val="between"/>
        <c:majorUnit val="1"/>
      </c:valAx>
      <c:catAx>
        <c:axId val="56546523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Conditions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crossAx val="56546687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accent1">
              <a:alpha val="95000"/>
            </a:schemeClr>
          </a:solidFill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LUM</a:t>
            </a:r>
          </a:p>
        </c:rich>
      </c:tx>
      <c:layout>
        <c:manualLayout>
          <c:xMode val="edge"/>
          <c:yMode val="edge"/>
          <c:x val="0.40647798084197756"/>
          <c:y val="9.68598510832753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38648293963257"/>
          <c:y val="0.17171296296296298"/>
          <c:w val="0.6061824146981627"/>
          <c:h val="0.62271617089530473"/>
        </c:manualLayout>
      </c:layout>
      <c:lineChart>
        <c:grouping val="standard"/>
        <c:varyColors val="0"/>
        <c:ser>
          <c:idx val="0"/>
          <c:order val="0"/>
          <c:tx>
            <c:v>Darker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(Tabelle1!$A$15:$A$17,Tabelle1!$A$44)</c:f>
              <c:strCache>
                <c:ptCount val="4"/>
                <c:pt idx="0">
                  <c:v>dark75</c:v>
                </c:pt>
                <c:pt idx="1">
                  <c:v>dark50</c:v>
                </c:pt>
                <c:pt idx="2">
                  <c:v>dark25</c:v>
                </c:pt>
                <c:pt idx="3">
                  <c:v>REF</c:v>
                </c:pt>
              </c:strCache>
            </c:strRef>
          </c:cat>
          <c:val>
            <c:numRef>
              <c:f>(Tabelle1!$G$15:$G$17,Tabelle1!$G$44)</c:f>
              <c:numCache>
                <c:formatCode>General</c:formatCode>
                <c:ptCount val="4"/>
                <c:pt idx="0">
                  <c:v>1.9361599713820863</c:v>
                </c:pt>
                <c:pt idx="1">
                  <c:v>2.7857785728477471</c:v>
                </c:pt>
                <c:pt idx="2">
                  <c:v>3.8250958830503632</c:v>
                </c:pt>
                <c:pt idx="3">
                  <c:v>4.2905436813314699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B20-4926-87BC-E507D6ED37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5465232"/>
        <c:axId val="565466872"/>
      </c:lineChart>
      <c:lineChart>
        <c:grouping val="standard"/>
        <c:varyColors val="0"/>
        <c:ser>
          <c:idx val="1"/>
          <c:order val="1"/>
          <c:tx>
            <c:v>Lighter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(Tabelle1!$A$18:$A$20,Tabelle1!$A$44)</c:f>
              <c:strCache>
                <c:ptCount val="4"/>
                <c:pt idx="0">
                  <c:v>light75</c:v>
                </c:pt>
                <c:pt idx="1">
                  <c:v>light50</c:v>
                </c:pt>
                <c:pt idx="2">
                  <c:v>light25</c:v>
                </c:pt>
                <c:pt idx="3">
                  <c:v>REF</c:v>
                </c:pt>
              </c:strCache>
            </c:strRef>
          </c:cat>
          <c:val>
            <c:numRef>
              <c:f>(Tabelle1!$G$18:$G$20,Tabelle1!$G$44)</c:f>
              <c:numCache>
                <c:formatCode>General</c:formatCode>
                <c:ptCount val="4"/>
                <c:pt idx="0">
                  <c:v>2.1540124714237336</c:v>
                </c:pt>
                <c:pt idx="1">
                  <c:v>2.5024704234756907</c:v>
                </c:pt>
                <c:pt idx="2">
                  <c:v>3.2878019928088751</c:v>
                </c:pt>
                <c:pt idx="3">
                  <c:v>4.2905436813314699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B20-4926-87BC-E507D6ED37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8355360"/>
        <c:axId val="558354704"/>
      </c:lineChart>
      <c:valAx>
        <c:axId val="565466872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MOS</a:t>
                </a:r>
                <a:r>
                  <a:rPr lang="de-DE" baseline="0"/>
                  <a:t> Score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465232"/>
        <c:crosses val="autoZero"/>
        <c:crossBetween val="between"/>
        <c:majorUnit val="1"/>
      </c:valAx>
      <c:catAx>
        <c:axId val="56546523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Conditions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crossAx val="565466872"/>
        <c:crosses val="autoZero"/>
        <c:auto val="1"/>
        <c:lblAlgn val="ctr"/>
        <c:lblOffset val="100"/>
        <c:noMultiLvlLbl val="0"/>
      </c:catAx>
      <c:valAx>
        <c:axId val="558354704"/>
        <c:scaling>
          <c:orientation val="minMax"/>
          <c:max val="5"/>
          <c:min val="1"/>
        </c:scaling>
        <c:delete val="1"/>
        <c:axPos val="r"/>
        <c:numFmt formatCode="General" sourceLinked="1"/>
        <c:majorTickMark val="out"/>
        <c:minorTickMark val="none"/>
        <c:tickLblPos val="nextTo"/>
        <c:crossAx val="558355360"/>
        <c:crosses val="max"/>
        <c:crossBetween val="between"/>
      </c:valAx>
      <c:catAx>
        <c:axId val="558355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58354704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accent1">
              <a:alpha val="95000"/>
            </a:schemeClr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dirty="0"/>
              <a:t>FRA</a:t>
            </a:r>
          </a:p>
        </c:rich>
      </c:tx>
      <c:layout>
        <c:manualLayout>
          <c:xMode val="edge"/>
          <c:yMode val="edge"/>
          <c:x val="0.41273357183458143"/>
          <c:y val="8.34070233077822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38648293963257"/>
          <c:y val="0.17171296296296298"/>
          <c:w val="0.6061824146981627"/>
          <c:h val="0.62271617089530473"/>
        </c:manualLayout>
      </c:layout>
      <c:lineChart>
        <c:grouping val="standard"/>
        <c:varyColors val="0"/>
        <c:ser>
          <c:idx val="0"/>
          <c:order val="0"/>
          <c:tx>
            <c:v>Darker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(Tabelle1!$A$15:$A$17,Tabelle1!$A$44)</c:f>
              <c:strCache>
                <c:ptCount val="4"/>
                <c:pt idx="0">
                  <c:v>dark75</c:v>
                </c:pt>
                <c:pt idx="1">
                  <c:v>dark50</c:v>
                </c:pt>
                <c:pt idx="2">
                  <c:v>dark25</c:v>
                </c:pt>
                <c:pt idx="3">
                  <c:v>REF</c:v>
                </c:pt>
              </c:strCache>
            </c:strRef>
          </c:cat>
          <c:val>
            <c:numRef>
              <c:f>(Tabelle1!$E$15:$E$17,Tabelle1!$E$44)</c:f>
              <c:numCache>
                <c:formatCode>General</c:formatCode>
                <c:ptCount val="4"/>
                <c:pt idx="0">
                  <c:v>4.5752500515513592</c:v>
                </c:pt>
                <c:pt idx="1">
                  <c:v>4.5532725019547726</c:v>
                </c:pt>
                <c:pt idx="2">
                  <c:v>4.5601237229910589</c:v>
                </c:pt>
                <c:pt idx="3">
                  <c:v>4.5568975547725401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285-465C-BF88-A97AE249D3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5465232"/>
        <c:axId val="565466872"/>
      </c:lineChart>
      <c:lineChart>
        <c:grouping val="standard"/>
        <c:varyColors val="0"/>
        <c:ser>
          <c:idx val="1"/>
          <c:order val="1"/>
          <c:tx>
            <c:v>Lighter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(Tabelle1!$A$18:$A$20,Tabelle1!$A$44)</c:f>
              <c:strCache>
                <c:ptCount val="4"/>
                <c:pt idx="0">
                  <c:v>light75</c:v>
                </c:pt>
                <c:pt idx="1">
                  <c:v>light50</c:v>
                </c:pt>
                <c:pt idx="2">
                  <c:v>light25</c:v>
                </c:pt>
                <c:pt idx="3">
                  <c:v>REF</c:v>
                </c:pt>
              </c:strCache>
            </c:strRef>
          </c:cat>
          <c:val>
            <c:numRef>
              <c:f>(Tabelle1!$E$18:$E$20,Tabelle1!$E$44)</c:f>
              <c:numCache>
                <c:formatCode>General</c:formatCode>
                <c:ptCount val="4"/>
                <c:pt idx="0">
                  <c:v>4.4977495602090034</c:v>
                </c:pt>
                <c:pt idx="1">
                  <c:v>4.5021949141756989</c:v>
                </c:pt>
                <c:pt idx="2">
                  <c:v>4.5018759018473498</c:v>
                </c:pt>
                <c:pt idx="3">
                  <c:v>4.5568975547725401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285-465C-BF88-A97AE249D3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8355360"/>
        <c:axId val="558354704"/>
      </c:lineChart>
      <c:valAx>
        <c:axId val="565466872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MOS</a:t>
                </a:r>
                <a:r>
                  <a:rPr lang="de-DE" baseline="0"/>
                  <a:t> Score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465232"/>
        <c:crosses val="autoZero"/>
        <c:crossBetween val="between"/>
        <c:majorUnit val="1"/>
      </c:valAx>
      <c:catAx>
        <c:axId val="56546523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Conditions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crossAx val="565466872"/>
        <c:crosses val="autoZero"/>
        <c:auto val="1"/>
        <c:lblAlgn val="ctr"/>
        <c:lblOffset val="100"/>
        <c:noMultiLvlLbl val="0"/>
      </c:catAx>
      <c:valAx>
        <c:axId val="558354704"/>
        <c:scaling>
          <c:orientation val="minMax"/>
          <c:max val="5"/>
          <c:min val="1"/>
        </c:scaling>
        <c:delete val="1"/>
        <c:axPos val="r"/>
        <c:numFmt formatCode="General" sourceLinked="1"/>
        <c:majorTickMark val="out"/>
        <c:minorTickMark val="none"/>
        <c:tickLblPos val="nextTo"/>
        <c:crossAx val="558355360"/>
        <c:crosses val="max"/>
        <c:crossBetween val="between"/>
      </c:valAx>
      <c:catAx>
        <c:axId val="558355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58354704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accent1">
              <a:alpha val="95000"/>
            </a:schemeClr>
          </a:solidFill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NOI</a:t>
            </a:r>
          </a:p>
        </c:rich>
      </c:tx>
      <c:layout>
        <c:manualLayout>
          <c:xMode val="edge"/>
          <c:yMode val="edge"/>
          <c:x val="0.40990075597434705"/>
          <c:y val="9.68598716034694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38648293963257"/>
          <c:y val="0.17171296296296298"/>
          <c:w val="0.6061824146981627"/>
          <c:h val="0.62271617089530473"/>
        </c:manualLayout>
      </c:layout>
      <c:lineChart>
        <c:grouping val="standard"/>
        <c:varyColors val="0"/>
        <c:ser>
          <c:idx val="1"/>
          <c:order val="0"/>
          <c:tx>
            <c:v>Noise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(Tabelle1!$A$21:$A$25,Tabelle1!$A$44)</c:f>
              <c:strCache>
                <c:ptCount val="6"/>
                <c:pt idx="0">
                  <c:v>noiseQ_15</c:v>
                </c:pt>
                <c:pt idx="1">
                  <c:v>noiseQ_9</c:v>
                </c:pt>
                <c:pt idx="2">
                  <c:v>noiseQ_6</c:v>
                </c:pt>
                <c:pt idx="3">
                  <c:v>noiseQ_3</c:v>
                </c:pt>
                <c:pt idx="4">
                  <c:v>noiseQ_1</c:v>
                </c:pt>
                <c:pt idx="5">
                  <c:v>REF</c:v>
                </c:pt>
              </c:strCache>
            </c:strRef>
          </c:cat>
          <c:val>
            <c:numRef>
              <c:f>(Tabelle1!$F$21:$F$25,Tabelle1!$F$44)</c:f>
              <c:numCache>
                <c:formatCode>General</c:formatCode>
                <c:ptCount val="6"/>
                <c:pt idx="0">
                  <c:v>1.5245291762127393</c:v>
                </c:pt>
                <c:pt idx="1">
                  <c:v>1.5804738133434348</c:v>
                </c:pt>
                <c:pt idx="2">
                  <c:v>1.8747083951893815</c:v>
                </c:pt>
                <c:pt idx="3">
                  <c:v>1.9220385369537885</c:v>
                </c:pt>
                <c:pt idx="4">
                  <c:v>2.3080962244812677</c:v>
                </c:pt>
                <c:pt idx="5">
                  <c:v>4.5281756583211488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1D-47B8-AFD5-A837C6C4E3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5465232"/>
        <c:axId val="565466872"/>
      </c:lineChart>
      <c:valAx>
        <c:axId val="565466872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MOS</a:t>
                </a:r>
                <a:r>
                  <a:rPr lang="de-DE" baseline="0"/>
                  <a:t> Score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465232"/>
        <c:crosses val="autoZero"/>
        <c:crossBetween val="between"/>
        <c:majorUnit val="1"/>
      </c:valAx>
      <c:catAx>
        <c:axId val="56546523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Conditions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crossAx val="56546687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accent1">
              <a:alpha val="95000"/>
            </a:schemeClr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FRA</a:t>
            </a:r>
          </a:p>
        </c:rich>
      </c:tx>
      <c:layout>
        <c:manualLayout>
          <c:xMode val="edge"/>
          <c:yMode val="edge"/>
          <c:x val="0.41174097431387552"/>
          <c:y val="9.12880001099345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38648293963257"/>
          <c:y val="0.17171296296296298"/>
          <c:w val="0.6061824146981627"/>
          <c:h val="0.62271617089530473"/>
        </c:manualLayout>
      </c:layout>
      <c:lineChart>
        <c:grouping val="standard"/>
        <c:varyColors val="0"/>
        <c:ser>
          <c:idx val="1"/>
          <c:order val="0"/>
          <c:tx>
            <c:v>Noise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([1]Tabelle1!$A$21:$A$25,[1]Tabelle1!$A$44)</c:f>
              <c:strCache>
                <c:ptCount val="6"/>
                <c:pt idx="0">
                  <c:v>noiseQ_15</c:v>
                </c:pt>
                <c:pt idx="1">
                  <c:v>noiseQ_9</c:v>
                </c:pt>
                <c:pt idx="2">
                  <c:v>noiseQ_6</c:v>
                </c:pt>
                <c:pt idx="3">
                  <c:v>noiseQ_3</c:v>
                </c:pt>
                <c:pt idx="4">
                  <c:v>noiseQ_1</c:v>
                </c:pt>
                <c:pt idx="5">
                  <c:v>REF</c:v>
                </c:pt>
              </c:strCache>
            </c:strRef>
          </c:cat>
          <c:val>
            <c:numRef>
              <c:f>([1]Tabelle1!$E$21:$E$25,[1]Tabelle1!$E$44)</c:f>
              <c:numCache>
                <c:formatCode>General</c:formatCode>
                <c:ptCount val="6"/>
                <c:pt idx="0">
                  <c:v>4.3825287287309669</c:v>
                </c:pt>
                <c:pt idx="1">
                  <c:v>4.4441615379709916</c:v>
                </c:pt>
                <c:pt idx="2">
                  <c:v>4.3368091083492191</c:v>
                </c:pt>
                <c:pt idx="3">
                  <c:v>4.3729136235127353</c:v>
                </c:pt>
                <c:pt idx="4">
                  <c:v>4.4295995994810671</c:v>
                </c:pt>
                <c:pt idx="5">
                  <c:v>4.5568975547725401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75E-48E2-B37A-B8CE06BAE5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5465232"/>
        <c:axId val="565466872"/>
      </c:lineChart>
      <c:valAx>
        <c:axId val="565466872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MOS</a:t>
                </a:r>
                <a:r>
                  <a:rPr lang="de-DE" baseline="0"/>
                  <a:t> Score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465232"/>
        <c:crosses val="autoZero"/>
        <c:crossBetween val="between"/>
        <c:majorUnit val="1"/>
      </c:valAx>
      <c:catAx>
        <c:axId val="56546523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Conditions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crossAx val="56546687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accent1">
              <a:alpha val="95000"/>
            </a:schemeClr>
          </a:solidFill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UCL</a:t>
            </a:r>
          </a:p>
        </c:rich>
      </c:tx>
      <c:layout>
        <c:manualLayout>
          <c:xMode val="edge"/>
          <c:yMode val="edge"/>
          <c:x val="0.41983504622572765"/>
          <c:y val="6.64560075184245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38648293963257"/>
          <c:y val="0.17171296296296298"/>
          <c:w val="0.6061824146981627"/>
          <c:h val="0.62271617089530473"/>
        </c:manualLayout>
      </c:layout>
      <c:lineChart>
        <c:grouping val="standard"/>
        <c:varyColors val="0"/>
        <c:ser>
          <c:idx val="0"/>
          <c:order val="0"/>
          <c:tx>
            <c:v>Packet Loss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(Tabelle1!$A$2:$A$5,Tabelle1!$A$44)</c:f>
              <c:strCache>
                <c:ptCount val="5"/>
                <c:pt idx="0">
                  <c:v>pl18</c:v>
                </c:pt>
                <c:pt idx="1">
                  <c:v>pl12</c:v>
                </c:pt>
                <c:pt idx="2">
                  <c:v>pl06</c:v>
                </c:pt>
                <c:pt idx="3">
                  <c:v>pl03</c:v>
                </c:pt>
                <c:pt idx="4">
                  <c:v>REF</c:v>
                </c:pt>
              </c:strCache>
            </c:strRef>
          </c:cat>
          <c:val>
            <c:numRef>
              <c:f>(Tabelle1!$D$2:$D$5,Tabelle1!$D$44)</c:f>
              <c:numCache>
                <c:formatCode>General</c:formatCode>
                <c:ptCount val="5"/>
                <c:pt idx="0">
                  <c:v>3.6326703453715861</c:v>
                </c:pt>
                <c:pt idx="1">
                  <c:v>3.8797442228940113</c:v>
                </c:pt>
                <c:pt idx="2">
                  <c:v>3.9733908073015574</c:v>
                </c:pt>
                <c:pt idx="3">
                  <c:v>3.9343832232601068</c:v>
                </c:pt>
                <c:pt idx="4">
                  <c:v>4.3960977719406014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5A5-4F32-B32C-4C7F0C26CA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5465232"/>
        <c:axId val="565466872"/>
      </c:lineChart>
      <c:lineChart>
        <c:grouping val="standard"/>
        <c:varyColors val="0"/>
        <c:ser>
          <c:idx val="1"/>
          <c:order val="1"/>
          <c:tx>
            <c:v>Blockiness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Tabelle1!$A$6:$A$9</c:f>
              <c:strCache>
                <c:ptCount val="4"/>
                <c:pt idx="0">
                  <c:v>blocki_11</c:v>
                </c:pt>
                <c:pt idx="1">
                  <c:v>blocki_8</c:v>
                </c:pt>
                <c:pt idx="2">
                  <c:v>blocki_5</c:v>
                </c:pt>
                <c:pt idx="3">
                  <c:v>blocki_2</c:v>
                </c:pt>
              </c:strCache>
            </c:strRef>
          </c:cat>
          <c:val>
            <c:numRef>
              <c:f>(Tabelle1!$D$6:$D$9,Tabelle1!$D$44)</c:f>
              <c:numCache>
                <c:formatCode>General</c:formatCode>
                <c:ptCount val="5"/>
                <c:pt idx="0">
                  <c:v>1.6529509961629221</c:v>
                </c:pt>
                <c:pt idx="1">
                  <c:v>1.7735402748766054</c:v>
                </c:pt>
                <c:pt idx="2">
                  <c:v>2.0886763610015762</c:v>
                </c:pt>
                <c:pt idx="3">
                  <c:v>3.1592366436560155</c:v>
                </c:pt>
                <c:pt idx="4">
                  <c:v>4.3960977719406014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5A5-4F32-B32C-4C7F0C26CA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8355360"/>
        <c:axId val="558354704"/>
      </c:lineChart>
      <c:valAx>
        <c:axId val="565466872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MOS</a:t>
                </a:r>
                <a:r>
                  <a:rPr lang="de-DE" baseline="0"/>
                  <a:t> Score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465232"/>
        <c:crosses val="autoZero"/>
        <c:crossBetween val="between"/>
        <c:majorUnit val="1"/>
      </c:valAx>
      <c:catAx>
        <c:axId val="56546523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Conditions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crossAx val="565466872"/>
        <c:crosses val="autoZero"/>
        <c:auto val="1"/>
        <c:lblAlgn val="ctr"/>
        <c:lblOffset val="100"/>
        <c:noMultiLvlLbl val="0"/>
      </c:catAx>
      <c:valAx>
        <c:axId val="558354704"/>
        <c:scaling>
          <c:orientation val="minMax"/>
          <c:max val="5"/>
          <c:min val="1"/>
        </c:scaling>
        <c:delete val="1"/>
        <c:axPos val="r"/>
        <c:numFmt formatCode="General" sourceLinked="1"/>
        <c:majorTickMark val="out"/>
        <c:minorTickMark val="none"/>
        <c:tickLblPos val="nextTo"/>
        <c:crossAx val="558355360"/>
        <c:crosses val="max"/>
        <c:crossBetween val="between"/>
      </c:valAx>
      <c:catAx>
        <c:axId val="558355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58354704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accent1">
              <a:alpha val="9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.74131685351433796"/>
          <c:y val="0.43960767608978141"/>
          <c:w val="0.16944067246169828"/>
          <c:h val="0.130084254857244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FRA</a:t>
            </a:r>
          </a:p>
        </c:rich>
      </c:tx>
      <c:layout>
        <c:manualLayout>
          <c:xMode val="edge"/>
          <c:yMode val="edge"/>
          <c:x val="0.40854322980614688"/>
          <c:y val="5.56509444228186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38648293963257"/>
          <c:y val="0.17171296296296298"/>
          <c:w val="0.6061824146981627"/>
          <c:h val="0.62271617089530473"/>
        </c:manualLayout>
      </c:layout>
      <c:lineChart>
        <c:grouping val="standard"/>
        <c:varyColors val="0"/>
        <c:ser>
          <c:idx val="0"/>
          <c:order val="0"/>
          <c:tx>
            <c:v>Packet Loss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(Tabelle1!$A$2:$A$5,Tabelle1!$A$44)</c:f>
              <c:strCache>
                <c:ptCount val="5"/>
                <c:pt idx="0">
                  <c:v>pl18</c:v>
                </c:pt>
                <c:pt idx="1">
                  <c:v>pl12</c:v>
                </c:pt>
                <c:pt idx="2">
                  <c:v>pl06</c:v>
                </c:pt>
                <c:pt idx="3">
                  <c:v>pl03</c:v>
                </c:pt>
                <c:pt idx="4">
                  <c:v>REF</c:v>
                </c:pt>
              </c:strCache>
            </c:strRef>
          </c:cat>
          <c:val>
            <c:numRef>
              <c:f>(Tabelle1!$E$2:$E$5,Tabelle1!$E$44)</c:f>
              <c:numCache>
                <c:formatCode>General</c:formatCode>
                <c:ptCount val="5"/>
                <c:pt idx="0">
                  <c:v>1.6699555729747706</c:v>
                </c:pt>
                <c:pt idx="1">
                  <c:v>1.7236129571577283</c:v>
                </c:pt>
                <c:pt idx="2">
                  <c:v>2.1361904928057367</c:v>
                </c:pt>
                <c:pt idx="3">
                  <c:v>2.2375295312208707</c:v>
                </c:pt>
                <c:pt idx="4">
                  <c:v>4.5568975547725401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C56-4C51-947B-3348021C41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5465232"/>
        <c:axId val="565466872"/>
      </c:lineChart>
      <c:lineChart>
        <c:grouping val="standard"/>
        <c:varyColors val="0"/>
        <c:ser>
          <c:idx val="1"/>
          <c:order val="1"/>
          <c:tx>
            <c:v>Blockiness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Tabelle1!$A$6:$A$9</c:f>
              <c:strCache>
                <c:ptCount val="4"/>
                <c:pt idx="0">
                  <c:v>blocki_11</c:v>
                </c:pt>
                <c:pt idx="1">
                  <c:v>blocki_8</c:v>
                </c:pt>
                <c:pt idx="2">
                  <c:v>blocki_5</c:v>
                </c:pt>
                <c:pt idx="3">
                  <c:v>blocki_2</c:v>
                </c:pt>
              </c:strCache>
            </c:strRef>
          </c:cat>
          <c:val>
            <c:numRef>
              <c:f>(Tabelle1!$E$6:$E$9,Tabelle1!$E$44)</c:f>
              <c:numCache>
                <c:formatCode>General</c:formatCode>
                <c:ptCount val="5"/>
                <c:pt idx="0">
                  <c:v>2.6818037266795294</c:v>
                </c:pt>
                <c:pt idx="1">
                  <c:v>2.8616624023653419</c:v>
                </c:pt>
                <c:pt idx="2">
                  <c:v>3.0543279571590674</c:v>
                </c:pt>
                <c:pt idx="3">
                  <c:v>4.1880904739991207</c:v>
                </c:pt>
                <c:pt idx="4">
                  <c:v>4.5568975547725401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56-4C51-947B-3348021C41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8355360"/>
        <c:axId val="558354704"/>
      </c:lineChart>
      <c:valAx>
        <c:axId val="565466872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MOS</a:t>
                </a:r>
                <a:r>
                  <a:rPr lang="de-DE" baseline="0"/>
                  <a:t> Score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465232"/>
        <c:crosses val="autoZero"/>
        <c:crossBetween val="between"/>
        <c:majorUnit val="1"/>
      </c:valAx>
      <c:catAx>
        <c:axId val="56546523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Conditions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crossAx val="565466872"/>
        <c:crosses val="autoZero"/>
        <c:auto val="1"/>
        <c:lblAlgn val="ctr"/>
        <c:lblOffset val="100"/>
        <c:noMultiLvlLbl val="0"/>
      </c:catAx>
      <c:valAx>
        <c:axId val="558354704"/>
        <c:scaling>
          <c:orientation val="minMax"/>
          <c:max val="5"/>
          <c:min val="1"/>
        </c:scaling>
        <c:delete val="1"/>
        <c:axPos val="r"/>
        <c:numFmt formatCode="General" sourceLinked="1"/>
        <c:majorTickMark val="out"/>
        <c:minorTickMark val="none"/>
        <c:tickLblPos val="nextTo"/>
        <c:crossAx val="558355360"/>
        <c:crosses val="max"/>
        <c:crossBetween val="between"/>
      </c:valAx>
      <c:catAx>
        <c:axId val="558355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58354704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accent1">
              <a:alpha val="95000"/>
            </a:schemeClr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38648293963257"/>
          <c:y val="0.17171296296296298"/>
          <c:w val="0.6061824146981627"/>
          <c:h val="0.62271617089530473"/>
        </c:manualLayout>
      </c:layout>
      <c:lineChart>
        <c:grouping val="standard"/>
        <c:varyColors val="0"/>
        <c:ser>
          <c:idx val="0"/>
          <c:order val="0"/>
          <c:tx>
            <c:v>Bitrate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([2]Tabelle1!$A$30:$A$33,[2]Tabelle1!$A$44)</c:f>
              <c:strCache>
                <c:ptCount val="5"/>
                <c:pt idx="0">
                  <c:v>28k</c:v>
                </c:pt>
                <c:pt idx="1">
                  <c:v>56k</c:v>
                </c:pt>
                <c:pt idx="2">
                  <c:v>128k</c:v>
                </c:pt>
                <c:pt idx="3">
                  <c:v>256k</c:v>
                </c:pt>
                <c:pt idx="4">
                  <c:v>REF</c:v>
                </c:pt>
              </c:strCache>
            </c:strRef>
          </c:cat>
          <c:val>
            <c:numRef>
              <c:f>([2]Tabelle1!$E$30:$E$33,[2]Tabelle1!$E$44)</c:f>
              <c:numCache>
                <c:formatCode>General</c:formatCode>
                <c:ptCount val="5"/>
                <c:pt idx="0">
                  <c:v>1.6285683270414446</c:v>
                </c:pt>
                <c:pt idx="1">
                  <c:v>2.1501419224342762</c:v>
                </c:pt>
                <c:pt idx="2">
                  <c:v>3.4754358517260591</c:v>
                </c:pt>
                <c:pt idx="3">
                  <c:v>4.0026466613228653</c:v>
                </c:pt>
                <c:pt idx="4">
                  <c:v>4.5568975547725401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782-475B-8F59-E69592F093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5465232"/>
        <c:axId val="565466872"/>
      </c:lineChart>
      <c:lineChart>
        <c:grouping val="standard"/>
        <c:varyColors val="0"/>
        <c:ser>
          <c:idx val="1"/>
          <c:order val="1"/>
          <c:tx>
            <c:v>Blurr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([2]Tabelle1!$A$26:$A$29,[2]Tabelle1!$A$44)</c:f>
              <c:strCache>
                <c:ptCount val="5"/>
                <c:pt idx="0">
                  <c:v>blurr_7ITU930</c:v>
                </c:pt>
                <c:pt idx="1">
                  <c:v>blurr_1ITU930</c:v>
                </c:pt>
                <c:pt idx="2">
                  <c:v>blurr_3ITU930</c:v>
                </c:pt>
                <c:pt idx="3">
                  <c:v>blurr_6ITU930</c:v>
                </c:pt>
                <c:pt idx="4">
                  <c:v>REF</c:v>
                </c:pt>
              </c:strCache>
            </c:strRef>
          </c:cat>
          <c:val>
            <c:numRef>
              <c:f>([2]Tabelle1!$E$26:$E$29,[2]Tabelle1!$E$44)</c:f>
              <c:numCache>
                <c:formatCode>General</c:formatCode>
                <c:ptCount val="5"/>
                <c:pt idx="0">
                  <c:v>4.3350806844522403</c:v>
                </c:pt>
                <c:pt idx="1">
                  <c:v>4.4650905707503838</c:v>
                </c:pt>
                <c:pt idx="2">
                  <c:v>4.4590112039144181</c:v>
                </c:pt>
                <c:pt idx="3">
                  <c:v>4.5588174356763194</c:v>
                </c:pt>
                <c:pt idx="4">
                  <c:v>4.5568975547725401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782-475B-8F59-E69592F093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8355360"/>
        <c:axId val="558354704"/>
      </c:lineChart>
      <c:valAx>
        <c:axId val="565466872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MOS</a:t>
                </a:r>
                <a:r>
                  <a:rPr lang="de-DE" baseline="0"/>
                  <a:t> Score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465232"/>
        <c:crosses val="autoZero"/>
        <c:crossBetween val="between"/>
        <c:majorUnit val="1"/>
      </c:valAx>
      <c:catAx>
        <c:axId val="56546523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Conditions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crossAx val="565466872"/>
        <c:crosses val="autoZero"/>
        <c:auto val="1"/>
        <c:lblAlgn val="ctr"/>
        <c:lblOffset val="100"/>
        <c:noMultiLvlLbl val="0"/>
      </c:catAx>
      <c:valAx>
        <c:axId val="558354704"/>
        <c:scaling>
          <c:orientation val="minMax"/>
          <c:max val="5"/>
          <c:min val="1"/>
        </c:scaling>
        <c:delete val="1"/>
        <c:axPos val="r"/>
        <c:numFmt formatCode="General" sourceLinked="1"/>
        <c:majorTickMark val="out"/>
        <c:minorTickMark val="none"/>
        <c:tickLblPos val="nextTo"/>
        <c:crossAx val="558355360"/>
        <c:crosses val="max"/>
        <c:crossBetween val="between"/>
      </c:valAx>
      <c:catAx>
        <c:axId val="558355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58354704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accent1">
              <a:alpha val="95000"/>
            </a:schemeClr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1F622-EB16-49E2-8FAE-E7E1A0E9D815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02A5D-EF99-4FF8-977C-0F86F1D34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5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02A5D-EF99-4FF8-977C-0F86F1D34A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32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02A5D-EF99-4FF8-977C-0F86F1D34A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0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definition of quality </a:t>
            </a:r>
            <a:r>
              <a:rPr lang="en-US" dirty="0" smtClean="0">
                <a:sym typeface="Wingdings" panose="05000000000000000000" pitchFamily="2" charset="2"/>
              </a:rPr>
              <a:t> desired</a:t>
            </a:r>
            <a:r>
              <a:rPr lang="en-US" baseline="0" dirty="0" smtClean="0">
                <a:sym typeface="Wingdings" panose="05000000000000000000" pitchFamily="2" charset="2"/>
              </a:rPr>
              <a:t> vs perceived  object under </a:t>
            </a:r>
            <a:r>
              <a:rPr lang="en-US" baseline="0" dirty="0" err="1" smtClean="0">
                <a:sym typeface="Wingdings" panose="05000000000000000000" pitchFamily="2" charset="2"/>
              </a:rPr>
              <a:t>assessement</a:t>
            </a:r>
            <a:r>
              <a:rPr lang="en-US" baseline="0" dirty="0" smtClean="0">
                <a:sym typeface="Wingdings" panose="05000000000000000000" pitchFamily="2" charset="2"/>
              </a:rPr>
              <a:t> -&gt; Product, Service etc.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physical</a:t>
            </a:r>
            <a:r>
              <a:rPr lang="en-US" baseline="0" dirty="0" smtClean="0"/>
              <a:t> stimuli produces perceptual event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02A5D-EF99-4FF8-977C-0F86F1D34A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04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 – Rating</a:t>
            </a:r>
          </a:p>
          <a:p>
            <a:r>
              <a:rPr lang="en-US" dirty="0" smtClean="0"/>
              <a:t>DIM Scores</a:t>
            </a:r>
          </a:p>
          <a:p>
            <a:r>
              <a:rPr lang="en-US" dirty="0" smtClean="0"/>
              <a:t>Rating</a:t>
            </a:r>
            <a:r>
              <a:rPr lang="en-US" baseline="0" dirty="0" smtClean="0"/>
              <a:t> Behavior on all Scales</a:t>
            </a:r>
            <a:br>
              <a:rPr lang="en-US" baseline="0" dirty="0" smtClean="0"/>
            </a:br>
            <a:r>
              <a:rPr lang="en-US" baseline="0" dirty="0" smtClean="0">
                <a:sym typeface="Wingdings" panose="05000000000000000000" pitchFamily="2" charset="2"/>
              </a:rPr>
              <a:t>-&gt; indicated that the </a:t>
            </a:r>
            <a:r>
              <a:rPr lang="en-US" baseline="0" dirty="0" err="1" smtClean="0">
                <a:sym typeface="Wingdings" panose="05000000000000000000" pitchFamily="2" charset="2"/>
              </a:rPr>
              <a:t>percep</a:t>
            </a:r>
            <a:r>
              <a:rPr lang="en-US" baseline="0" dirty="0" smtClean="0">
                <a:sym typeface="Wingdings" panose="05000000000000000000" pitchFamily="2" charset="2"/>
              </a:rPr>
              <a:t>. video  space can be regarded as stable and that it is not independent from the content</a:t>
            </a:r>
          </a:p>
          <a:p>
            <a:r>
              <a:rPr lang="en-US" b="1" baseline="0" dirty="0" smtClean="0">
                <a:sym typeface="Wingdings" panose="05000000000000000000" pitchFamily="2" charset="2"/>
              </a:rPr>
              <a:t>BRIDGE to Quality Prediction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02A5D-EF99-4FF8-977C-0F86F1D34A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41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 – Rating</a:t>
            </a:r>
          </a:p>
          <a:p>
            <a:r>
              <a:rPr lang="en-US" dirty="0" smtClean="0"/>
              <a:t>DIM Scores</a:t>
            </a:r>
          </a:p>
          <a:p>
            <a:r>
              <a:rPr lang="en-US" dirty="0" smtClean="0"/>
              <a:t>Rating</a:t>
            </a:r>
            <a:r>
              <a:rPr lang="en-US" baseline="0" dirty="0" smtClean="0"/>
              <a:t> Behavior on all Scales</a:t>
            </a:r>
            <a:br>
              <a:rPr lang="en-US" baseline="0" dirty="0" smtClean="0"/>
            </a:br>
            <a:r>
              <a:rPr lang="en-US" baseline="0" dirty="0" smtClean="0">
                <a:sym typeface="Wingdings" panose="05000000000000000000" pitchFamily="2" charset="2"/>
              </a:rPr>
              <a:t>-&gt; indicated that the </a:t>
            </a:r>
            <a:r>
              <a:rPr lang="en-US" baseline="0" dirty="0" err="1" smtClean="0">
                <a:sym typeface="Wingdings" panose="05000000000000000000" pitchFamily="2" charset="2"/>
              </a:rPr>
              <a:t>percep</a:t>
            </a:r>
            <a:r>
              <a:rPr lang="en-US" baseline="0" dirty="0" smtClean="0">
                <a:sym typeface="Wingdings" panose="05000000000000000000" pitchFamily="2" charset="2"/>
              </a:rPr>
              <a:t>. video  space can be regarded as stable and that it is not independent from the content</a:t>
            </a:r>
          </a:p>
          <a:p>
            <a:r>
              <a:rPr lang="en-US" b="1" baseline="0" dirty="0" smtClean="0">
                <a:sym typeface="Wingdings" panose="05000000000000000000" pitchFamily="2" charset="2"/>
              </a:rPr>
              <a:t>BRIDGE to Quality Prediction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02A5D-EF99-4FF8-977C-0F86F1D34A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79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 – Rating</a:t>
            </a:r>
          </a:p>
          <a:p>
            <a:r>
              <a:rPr lang="en-US" dirty="0" smtClean="0"/>
              <a:t>DIM Scores</a:t>
            </a:r>
          </a:p>
          <a:p>
            <a:r>
              <a:rPr lang="en-US" dirty="0" smtClean="0"/>
              <a:t>Rating</a:t>
            </a:r>
            <a:r>
              <a:rPr lang="en-US" baseline="0" dirty="0" smtClean="0"/>
              <a:t> Behavior on all Scales</a:t>
            </a:r>
            <a:br>
              <a:rPr lang="en-US" baseline="0" dirty="0" smtClean="0"/>
            </a:br>
            <a:r>
              <a:rPr lang="en-US" baseline="0" dirty="0" smtClean="0">
                <a:sym typeface="Wingdings" panose="05000000000000000000" pitchFamily="2" charset="2"/>
              </a:rPr>
              <a:t>-&gt; indicated that the </a:t>
            </a:r>
            <a:r>
              <a:rPr lang="en-US" baseline="0" dirty="0" err="1" smtClean="0">
                <a:sym typeface="Wingdings" panose="05000000000000000000" pitchFamily="2" charset="2"/>
              </a:rPr>
              <a:t>percep</a:t>
            </a:r>
            <a:r>
              <a:rPr lang="en-US" baseline="0" dirty="0" smtClean="0">
                <a:sym typeface="Wingdings" panose="05000000000000000000" pitchFamily="2" charset="2"/>
              </a:rPr>
              <a:t>. video  space can be regarded as stable and that it is not independent from the content</a:t>
            </a:r>
          </a:p>
          <a:p>
            <a:r>
              <a:rPr lang="en-US" b="1" baseline="0" dirty="0" smtClean="0">
                <a:sym typeface="Wingdings" panose="05000000000000000000" pitchFamily="2" charset="2"/>
              </a:rPr>
              <a:t>BRIDGE to Quality Prediction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02A5D-EF99-4FF8-977C-0F86F1D34A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95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 – Rating</a:t>
            </a:r>
          </a:p>
          <a:p>
            <a:r>
              <a:rPr lang="en-US" dirty="0" smtClean="0"/>
              <a:t>DIM Scores</a:t>
            </a:r>
          </a:p>
          <a:p>
            <a:r>
              <a:rPr lang="en-US" dirty="0" smtClean="0"/>
              <a:t>Rating</a:t>
            </a:r>
            <a:r>
              <a:rPr lang="en-US" baseline="0" dirty="0" smtClean="0"/>
              <a:t> Behavior on all Scales</a:t>
            </a:r>
            <a:br>
              <a:rPr lang="en-US" baseline="0" dirty="0" smtClean="0"/>
            </a:br>
            <a:r>
              <a:rPr lang="en-US" baseline="0" dirty="0" smtClean="0">
                <a:sym typeface="Wingdings" panose="05000000000000000000" pitchFamily="2" charset="2"/>
              </a:rPr>
              <a:t>-&gt; indicated that the </a:t>
            </a:r>
            <a:r>
              <a:rPr lang="en-US" baseline="0" dirty="0" err="1" smtClean="0">
                <a:sym typeface="Wingdings" panose="05000000000000000000" pitchFamily="2" charset="2"/>
              </a:rPr>
              <a:t>percep</a:t>
            </a:r>
            <a:r>
              <a:rPr lang="en-US" baseline="0" dirty="0" smtClean="0">
                <a:sym typeface="Wingdings" panose="05000000000000000000" pitchFamily="2" charset="2"/>
              </a:rPr>
              <a:t>. video  space can be regarded as stable and that it is not independent from the content</a:t>
            </a:r>
          </a:p>
          <a:p>
            <a:r>
              <a:rPr lang="en-US" b="1" baseline="0" dirty="0" smtClean="0">
                <a:sym typeface="Wingdings" panose="05000000000000000000" pitchFamily="2" charset="2"/>
              </a:rPr>
              <a:t>BRIDGE to Quality Prediction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02A5D-EF99-4FF8-977C-0F86F1D34A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00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 – Rating</a:t>
            </a:r>
          </a:p>
          <a:p>
            <a:r>
              <a:rPr lang="en-US" dirty="0" smtClean="0"/>
              <a:t>DIM Scores</a:t>
            </a:r>
          </a:p>
          <a:p>
            <a:r>
              <a:rPr lang="en-US" dirty="0" smtClean="0"/>
              <a:t>Rating</a:t>
            </a:r>
            <a:r>
              <a:rPr lang="en-US" baseline="0" dirty="0" smtClean="0"/>
              <a:t> Behavior on all Scales</a:t>
            </a:r>
            <a:br>
              <a:rPr lang="en-US" baseline="0" dirty="0" smtClean="0"/>
            </a:br>
            <a:r>
              <a:rPr lang="en-US" baseline="0" dirty="0" smtClean="0">
                <a:sym typeface="Wingdings" panose="05000000000000000000" pitchFamily="2" charset="2"/>
              </a:rPr>
              <a:t>-&gt; indicated that the </a:t>
            </a:r>
            <a:r>
              <a:rPr lang="en-US" baseline="0" dirty="0" err="1" smtClean="0">
                <a:sym typeface="Wingdings" panose="05000000000000000000" pitchFamily="2" charset="2"/>
              </a:rPr>
              <a:t>percep</a:t>
            </a:r>
            <a:r>
              <a:rPr lang="en-US" baseline="0" dirty="0" smtClean="0">
                <a:sym typeface="Wingdings" panose="05000000000000000000" pitchFamily="2" charset="2"/>
              </a:rPr>
              <a:t>. video  space can be regarded as stable and that it is not independent from the content</a:t>
            </a:r>
          </a:p>
          <a:p>
            <a:r>
              <a:rPr lang="en-US" b="1" baseline="0" dirty="0" smtClean="0">
                <a:sym typeface="Wingdings" panose="05000000000000000000" pitchFamily="2" charset="2"/>
              </a:rPr>
              <a:t>BRIDGE to Quality Prediction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02A5D-EF99-4FF8-977C-0F86F1D34A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47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02A5D-EF99-4FF8-977C-0F86F1D34A2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43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3F6920E0-5A3E-42A7-809D-77799BB81993}" type="datetime1">
              <a:rPr lang="en-US" smtClean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EA110-D265-4038-B14A-553589C27C1C}" type="datetime1">
              <a:rPr lang="en-US" smtClean="0"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D3FDE-6DBA-4DF4-AB05-253B7FCB646D}" type="datetime1">
              <a:rPr lang="en-US" smtClean="0"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31C0-8F35-4205-97E3-F9A355E831AF}" type="datetime1">
              <a:rPr lang="en-US" smtClean="0"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C8C4C-6137-4928-BE8C-2E1B2E209586}" type="datetime1">
              <a:rPr lang="en-US" smtClean="0"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7C3F-4E6A-49F4-9E0C-5E7B63B71F8B}" type="datetime1">
              <a:rPr lang="en-US" smtClean="0"/>
              <a:t>3/7/2019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D3711-80C4-46BA-AC69-D3AB7F4B2304}" type="datetime1">
              <a:rPr lang="en-US" smtClean="0"/>
              <a:t>3/7/2019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6A31D-6E30-43AF-A58D-E1D04CBBFACD}" type="datetime1">
              <a:rPr lang="en-US" smtClean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8E9C6-E3EE-4393-A82F-98EF394C65EE}" type="datetime1">
              <a:rPr lang="en-US" smtClean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CC91-DE69-43F8-877C-2A2CAC65AF6D}" type="datetime1">
              <a:rPr lang="en-US" smtClean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6FC1-F0D9-4F01-AB57-7C03A7B60C97}" type="datetime1">
              <a:rPr lang="en-US" smtClean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D54DC-0A5F-4AC3-B33F-D6E46F9932F2}" type="datetime1">
              <a:rPr lang="en-US" smtClean="0"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312F6-3107-4532-8C5C-D5B13C2E73E1}" type="datetime1">
              <a:rPr lang="en-US" smtClean="0"/>
              <a:t>3/7/2019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2782C-F0C3-46DA-94CE-5D1F745F97F7}" type="datetime1">
              <a:rPr lang="en-US" smtClean="0"/>
              <a:t>3/7/2019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FB3ED-7633-40A3-9C06-BDBE514DF5EC}" type="datetime1">
              <a:rPr lang="en-US" smtClean="0"/>
              <a:t>3/7/2019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E8780-E128-4957-905D-BAB405DF6D9F}" type="datetime1">
              <a:rPr lang="en-US" smtClean="0"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DCDA-BE95-4140-9FA9-03FB5E8DD7B1}" type="datetime1">
              <a:rPr lang="en-US" smtClean="0"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EB1AF-5E4E-427E-BF1A-7A98656C1EDC}" type="datetime1">
              <a:rPr lang="en-US" smtClean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hart" Target="../charts/chart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hart" Target="../charts/chart1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microsoft.com/office/2007/relationships/hdphoto" Target="../media/hdphoto5.wdp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microsoft.com/office/2007/relationships/media" Target="../media/media7.mp4"/><Relationship Id="rId18" Type="http://schemas.openxmlformats.org/officeDocument/2006/relationships/video" Target="../media/media9.mp4"/><Relationship Id="rId26" Type="http://schemas.openxmlformats.org/officeDocument/2006/relationships/image" Target="../media/image14.png"/><Relationship Id="rId3" Type="http://schemas.microsoft.com/office/2007/relationships/media" Target="../media/media2.mp4"/><Relationship Id="rId21" Type="http://schemas.openxmlformats.org/officeDocument/2006/relationships/slideLayout" Target="../slideLayouts/slideLayout2.xml"/><Relationship Id="rId7" Type="http://schemas.microsoft.com/office/2007/relationships/media" Target="../media/media4.mp4"/><Relationship Id="rId12" Type="http://schemas.openxmlformats.org/officeDocument/2006/relationships/video" Target="../media/media6.mp4"/><Relationship Id="rId17" Type="http://schemas.microsoft.com/office/2007/relationships/media" Target="../media/media9.mp4"/><Relationship Id="rId25" Type="http://schemas.openxmlformats.org/officeDocument/2006/relationships/image" Target="../media/image13.png"/><Relationship Id="rId2" Type="http://schemas.openxmlformats.org/officeDocument/2006/relationships/video" Target="../media/media1.mp4"/><Relationship Id="rId16" Type="http://schemas.openxmlformats.org/officeDocument/2006/relationships/video" Target="../media/media8.mp4"/><Relationship Id="rId20" Type="http://schemas.openxmlformats.org/officeDocument/2006/relationships/video" Target="../media/media10.mp4"/><Relationship Id="rId29" Type="http://schemas.openxmlformats.org/officeDocument/2006/relationships/image" Target="../media/image17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microsoft.com/office/2007/relationships/media" Target="../media/media6.mp4"/><Relationship Id="rId24" Type="http://schemas.openxmlformats.org/officeDocument/2006/relationships/image" Target="../media/image12.png"/><Relationship Id="rId32" Type="http://schemas.openxmlformats.org/officeDocument/2006/relationships/image" Target="../media/image20.png"/><Relationship Id="rId5" Type="http://schemas.microsoft.com/office/2007/relationships/media" Target="../media/media3.mp4"/><Relationship Id="rId15" Type="http://schemas.microsoft.com/office/2007/relationships/media" Target="../media/media8.mp4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10" Type="http://schemas.openxmlformats.org/officeDocument/2006/relationships/video" Target="../media/media5.mp4"/><Relationship Id="rId19" Type="http://schemas.microsoft.com/office/2007/relationships/media" Target="../media/media10.mp4"/><Relationship Id="rId31" Type="http://schemas.openxmlformats.org/officeDocument/2006/relationships/image" Target="../media/image19.pn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video" Target="../media/media7.mp4"/><Relationship Id="rId22" Type="http://schemas.openxmlformats.org/officeDocument/2006/relationships/image" Target="../media/image5.PNG"/><Relationship Id="rId27" Type="http://schemas.openxmlformats.org/officeDocument/2006/relationships/image" Target="../media/image15.png"/><Relationship Id="rId30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 trans="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527211"/>
            <a:ext cx="12192000" cy="13397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1032" y="299704"/>
            <a:ext cx="10042358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dirty="0" smtClean="0">
                <a:latin typeface="Bahnschrift Light Condensed" panose="020B0502040204020203" pitchFamily="34" charset="0"/>
              </a:rPr>
              <a:t>I n v e s t I g a t I on   o f   P e r c e p t u a l </a:t>
            </a:r>
            <a:br>
              <a:rPr lang="en-US" dirty="0" smtClean="0">
                <a:latin typeface="Bahnschrift Light Condensed" panose="020B0502040204020203" pitchFamily="34" charset="0"/>
              </a:rPr>
            </a:br>
            <a:r>
              <a:rPr lang="en-US" dirty="0" smtClean="0">
                <a:latin typeface="Bahnschrift Light Condensed" panose="020B0502040204020203" pitchFamily="34" charset="0"/>
              </a:rPr>
              <a:t>V I d e o    Q u a l I t y    D I m e n s I o n s</a:t>
            </a:r>
            <a:endParaRPr lang="en-US" dirty="0">
              <a:latin typeface="Bahnschrift Light Condensed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049588"/>
            <a:ext cx="8791575" cy="1655762"/>
          </a:xfrm>
        </p:spPr>
        <p:txBody>
          <a:bodyPr/>
          <a:lstStyle/>
          <a:p>
            <a:pPr algn="ctr"/>
            <a:r>
              <a:rPr lang="de-DE" smtClean="0">
                <a:solidFill>
                  <a:schemeClr val="tx1">
                    <a:lumMod val="85000"/>
                  </a:schemeClr>
                </a:solidFill>
              </a:rPr>
              <a:t>Falk Schiffner</a:t>
            </a:r>
            <a:endParaRPr lang="de-DE" dirty="0" smtClean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r>
              <a:rPr lang="de-DE" dirty="0" smtClean="0">
                <a:solidFill>
                  <a:schemeClr val="tx1">
                    <a:lumMod val="85000"/>
                  </a:schemeClr>
                </a:solidFill>
              </a:rPr>
              <a:t>Quality &amp; Usability Lab – Technische Universität Berlin</a:t>
            </a:r>
            <a:endParaRPr lang="en-US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724" y="5531128"/>
            <a:ext cx="2200275" cy="1335881"/>
          </a:xfrm>
          <a:prstGeom prst="rect">
            <a:avLst/>
          </a:prstGeom>
        </p:spPr>
      </p:pic>
      <p:pic>
        <p:nvPicPr>
          <p:cNvPr id="5" name="Picture 3" descr="D:\Users\antons.jan-niklas\AppData\Local\Microsoft\Windows\Temporary Internet Files\Content.Outlook\X9PXVWH6\Logo QUL2 (2)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35" t="26863" r="21667" b="26170"/>
          <a:stretch>
            <a:fillRect/>
          </a:stretch>
        </p:blipFill>
        <p:spPr bwMode="auto">
          <a:xfrm>
            <a:off x="0" y="5677236"/>
            <a:ext cx="2105025" cy="103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77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18518"/>
            <a:ext cx="9905999" cy="544535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latin typeface="Agency FB" panose="020B0503020202020204" pitchFamily="34" charset="0"/>
              </a:rPr>
              <a:t>E x p e r i m e n t  -  Some </a:t>
            </a:r>
            <a:r>
              <a:rPr lang="de-DE" dirty="0">
                <a:latin typeface="Agency FB" panose="020B0503020202020204" pitchFamily="34" charset="0"/>
              </a:rPr>
              <a:t>Results: TEST </a:t>
            </a:r>
            <a:r>
              <a:rPr lang="de-DE" dirty="0" smtClean="0">
                <a:latin typeface="Agency FB" panose="020B0503020202020204" pitchFamily="34" charset="0"/>
              </a:rPr>
              <a:t>III other content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4106" y="0"/>
            <a:ext cx="687894" cy="41765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141413" y="1211178"/>
            <a:ext cx="9974060" cy="5374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 </a:t>
            </a:r>
            <a:endParaRPr lang="de-DE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b="3369"/>
          <a:stretch/>
        </p:blipFill>
        <p:spPr>
          <a:xfrm>
            <a:off x="1847292" y="1702332"/>
            <a:ext cx="8562301" cy="368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1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18518"/>
            <a:ext cx="9905999" cy="544535"/>
          </a:xfrm>
        </p:spPr>
        <p:txBody>
          <a:bodyPr>
            <a:normAutofit fontScale="90000"/>
          </a:bodyPr>
          <a:lstStyle/>
          <a:p>
            <a:r>
              <a:rPr lang="de-DE" dirty="0">
                <a:latin typeface="Agency FB" panose="020B0503020202020204" pitchFamily="34" charset="0"/>
              </a:rPr>
              <a:t>E x p e r i m e n t  - </a:t>
            </a:r>
            <a:r>
              <a:rPr lang="de-DE" dirty="0" smtClean="0">
                <a:latin typeface="Agency FB" panose="020B0503020202020204" pitchFamily="34" charset="0"/>
              </a:rPr>
              <a:t> Some </a:t>
            </a:r>
            <a:r>
              <a:rPr lang="de-DE" dirty="0">
                <a:latin typeface="Agency FB" panose="020B0503020202020204" pitchFamily="34" charset="0"/>
              </a:rPr>
              <a:t>Results: TEST </a:t>
            </a:r>
            <a:r>
              <a:rPr lang="de-DE" dirty="0" smtClean="0">
                <a:latin typeface="Agency FB" panose="020B0503020202020204" pitchFamily="34" charset="0"/>
              </a:rPr>
              <a:t>II H+S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4106" y="0"/>
            <a:ext cx="687894" cy="417650"/>
          </a:xfrm>
          <a:prstGeom prst="rect">
            <a:avLst/>
          </a:prstGeom>
        </p:spPr>
      </p:pic>
      <p:graphicFrame>
        <p:nvGraphicFramePr>
          <p:cNvPr id="32" name="Diagramm 4">
            <a:extLst>
              <a:ext uri="{FF2B5EF4-FFF2-40B4-BE49-F238E27FC236}">
                <a16:creationId xmlns:a16="http://schemas.microsoft.com/office/drawing/2014/main" id="{308DA3E9-AC35-4B7B-BE87-82933455A7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6993184"/>
              </p:ext>
            </p:extLst>
          </p:nvPr>
        </p:nvGraphicFramePr>
        <p:xfrm>
          <a:off x="1141412" y="1163052"/>
          <a:ext cx="5644051" cy="4720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Diagramm 16">
            <a:extLst>
              <a:ext uri="{FF2B5EF4-FFF2-40B4-BE49-F238E27FC236}">
                <a16:creationId xmlns:a16="http://schemas.microsoft.com/office/drawing/2014/main" id="{62C8D796-A5EE-407B-8971-2F2BD800B1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4709637"/>
              </p:ext>
            </p:extLst>
          </p:nvPr>
        </p:nvGraphicFramePr>
        <p:xfrm>
          <a:off x="5447232" y="1163050"/>
          <a:ext cx="5600178" cy="4720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7243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18518"/>
            <a:ext cx="9905999" cy="544535"/>
          </a:xfrm>
        </p:spPr>
        <p:txBody>
          <a:bodyPr>
            <a:normAutofit fontScale="90000"/>
          </a:bodyPr>
          <a:lstStyle/>
          <a:p>
            <a:r>
              <a:rPr lang="de-DE" dirty="0">
                <a:latin typeface="Agency FB" panose="020B0503020202020204" pitchFamily="34" charset="0"/>
              </a:rPr>
              <a:t>E x p e r i m e n t  - </a:t>
            </a:r>
            <a:r>
              <a:rPr lang="de-DE" dirty="0" smtClean="0">
                <a:latin typeface="Agency FB" panose="020B0503020202020204" pitchFamily="34" charset="0"/>
              </a:rPr>
              <a:t> Some </a:t>
            </a:r>
            <a:r>
              <a:rPr lang="de-DE" dirty="0">
                <a:latin typeface="Agency FB" panose="020B0503020202020204" pitchFamily="34" charset="0"/>
              </a:rPr>
              <a:t>Results: TEST </a:t>
            </a:r>
            <a:r>
              <a:rPr lang="de-DE" dirty="0" smtClean="0">
                <a:latin typeface="Agency FB" panose="020B0503020202020204" pitchFamily="34" charset="0"/>
              </a:rPr>
              <a:t>II H+S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4106" y="0"/>
            <a:ext cx="687894" cy="417650"/>
          </a:xfrm>
          <a:prstGeom prst="rect">
            <a:avLst/>
          </a:prstGeom>
        </p:spPr>
      </p:pic>
      <p:graphicFrame>
        <p:nvGraphicFramePr>
          <p:cNvPr id="33" name="Diagramm 6">
            <a:extLst>
              <a:ext uri="{FF2B5EF4-FFF2-40B4-BE49-F238E27FC236}">
                <a16:creationId xmlns:a16="http://schemas.microsoft.com/office/drawing/2014/main" id="{656561C8-E8CA-4ABD-9334-56C10C64C9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6358554"/>
              </p:ext>
            </p:extLst>
          </p:nvPr>
        </p:nvGraphicFramePr>
        <p:xfrm>
          <a:off x="1141412" y="1163053"/>
          <a:ext cx="5601622" cy="4720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6" name="Diagramm 19">
            <a:extLst>
              <a:ext uri="{FF2B5EF4-FFF2-40B4-BE49-F238E27FC236}">
                <a16:creationId xmlns:a16="http://schemas.microsoft.com/office/drawing/2014/main" id="{4876F6B5-BF74-4BDB-AB3E-0A1513138C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9693999"/>
              </p:ext>
            </p:extLst>
          </p:nvPr>
        </p:nvGraphicFramePr>
        <p:xfrm>
          <a:off x="5401877" y="1150799"/>
          <a:ext cx="5645533" cy="4720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5407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18518"/>
            <a:ext cx="9905999" cy="544535"/>
          </a:xfrm>
        </p:spPr>
        <p:txBody>
          <a:bodyPr>
            <a:normAutofit fontScale="90000"/>
          </a:bodyPr>
          <a:lstStyle/>
          <a:p>
            <a:r>
              <a:rPr lang="de-DE" dirty="0">
                <a:latin typeface="Agency FB" panose="020B0503020202020204" pitchFamily="34" charset="0"/>
              </a:rPr>
              <a:t>E x p e r i m e n t  - </a:t>
            </a:r>
            <a:r>
              <a:rPr lang="de-DE" dirty="0" smtClean="0">
                <a:latin typeface="Agency FB" panose="020B0503020202020204" pitchFamily="34" charset="0"/>
              </a:rPr>
              <a:t> Some </a:t>
            </a:r>
            <a:r>
              <a:rPr lang="de-DE" dirty="0">
                <a:latin typeface="Agency FB" panose="020B0503020202020204" pitchFamily="34" charset="0"/>
              </a:rPr>
              <a:t>Results: TEST </a:t>
            </a:r>
            <a:r>
              <a:rPr lang="de-DE" dirty="0" smtClean="0">
                <a:latin typeface="Agency FB" panose="020B0503020202020204" pitchFamily="34" charset="0"/>
              </a:rPr>
              <a:t>II H+S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4106" y="0"/>
            <a:ext cx="687894" cy="417650"/>
          </a:xfrm>
          <a:prstGeom prst="rect">
            <a:avLst/>
          </a:prstGeom>
        </p:spPr>
      </p:pic>
      <p:graphicFrame>
        <p:nvGraphicFramePr>
          <p:cNvPr id="34" name="Diagramm 7">
            <a:extLst>
              <a:ext uri="{FF2B5EF4-FFF2-40B4-BE49-F238E27FC236}">
                <a16:creationId xmlns:a16="http://schemas.microsoft.com/office/drawing/2014/main" id="{865CE2F9-042B-485D-BF3E-FBE54D50FE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2444767"/>
              </p:ext>
            </p:extLst>
          </p:nvPr>
        </p:nvGraphicFramePr>
        <p:xfrm>
          <a:off x="1141412" y="1163052"/>
          <a:ext cx="5582200" cy="4720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7" name="Diagramm 22">
            <a:extLst>
              <a:ext uri="{FF2B5EF4-FFF2-40B4-BE49-F238E27FC236}">
                <a16:creationId xmlns:a16="http://schemas.microsoft.com/office/drawing/2014/main" id="{1EE978B1-EF6D-40EB-AF43-0E81ED9B9F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0202992"/>
              </p:ext>
            </p:extLst>
          </p:nvPr>
        </p:nvGraphicFramePr>
        <p:xfrm>
          <a:off x="5465368" y="1155040"/>
          <a:ext cx="5582041" cy="4730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5559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18518"/>
            <a:ext cx="9905999" cy="544535"/>
          </a:xfrm>
        </p:spPr>
        <p:txBody>
          <a:bodyPr>
            <a:normAutofit fontScale="90000"/>
          </a:bodyPr>
          <a:lstStyle/>
          <a:p>
            <a:r>
              <a:rPr lang="de-DE" dirty="0">
                <a:latin typeface="Agency FB" panose="020B0503020202020204" pitchFamily="34" charset="0"/>
              </a:rPr>
              <a:t>E x p e r i m e n t  - </a:t>
            </a:r>
            <a:r>
              <a:rPr lang="de-DE" dirty="0" smtClean="0">
                <a:latin typeface="Agency FB" panose="020B0503020202020204" pitchFamily="34" charset="0"/>
              </a:rPr>
              <a:t> Some </a:t>
            </a:r>
            <a:r>
              <a:rPr lang="de-DE" dirty="0">
                <a:latin typeface="Agency FB" panose="020B0503020202020204" pitchFamily="34" charset="0"/>
              </a:rPr>
              <a:t>Results: TEST </a:t>
            </a:r>
            <a:r>
              <a:rPr lang="de-DE" dirty="0" smtClean="0">
                <a:latin typeface="Agency FB" panose="020B0503020202020204" pitchFamily="34" charset="0"/>
              </a:rPr>
              <a:t>II H+S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4106" y="0"/>
            <a:ext cx="687894" cy="417650"/>
          </a:xfrm>
          <a:prstGeom prst="rect">
            <a:avLst/>
          </a:prstGeom>
        </p:spPr>
      </p:pic>
      <p:graphicFrame>
        <p:nvGraphicFramePr>
          <p:cNvPr id="12" name="Diagramm 12">
            <a:extLst>
              <a:ext uri="{FF2B5EF4-FFF2-40B4-BE49-F238E27FC236}">
                <a16:creationId xmlns:a16="http://schemas.microsoft.com/office/drawing/2014/main" id="{40227EF3-B3B5-40F4-8839-B7333287D6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4883057"/>
              </p:ext>
            </p:extLst>
          </p:nvPr>
        </p:nvGraphicFramePr>
        <p:xfrm>
          <a:off x="5851800" y="1057203"/>
          <a:ext cx="5409758" cy="2866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Diagramm 3">
            <a:extLst>
              <a:ext uri="{FF2B5EF4-FFF2-40B4-BE49-F238E27FC236}">
                <a16:creationId xmlns:a16="http://schemas.microsoft.com/office/drawing/2014/main" id="{3808721F-55E4-4617-90D8-97AA136F1B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0890590"/>
              </p:ext>
            </p:extLst>
          </p:nvPr>
        </p:nvGraphicFramePr>
        <p:xfrm>
          <a:off x="1140334" y="1121233"/>
          <a:ext cx="5386862" cy="2738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Diagramm 25">
            <a:extLst>
              <a:ext uri="{FF2B5EF4-FFF2-40B4-BE49-F238E27FC236}">
                <a16:creationId xmlns:a16="http://schemas.microsoft.com/office/drawing/2014/main" id="{918983F6-71D5-4183-B3CD-343BA5B16A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3829182"/>
              </p:ext>
            </p:extLst>
          </p:nvPr>
        </p:nvGraphicFramePr>
        <p:xfrm>
          <a:off x="1170661" y="3613582"/>
          <a:ext cx="5326207" cy="2866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Diagramm 8">
            <a:extLst>
              <a:ext uri="{FF2B5EF4-FFF2-40B4-BE49-F238E27FC236}">
                <a16:creationId xmlns:a16="http://schemas.microsoft.com/office/drawing/2014/main" id="{83929D62-176E-43CC-9BB5-D0AE9C3ECF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910890"/>
              </p:ext>
            </p:extLst>
          </p:nvPr>
        </p:nvGraphicFramePr>
        <p:xfrm>
          <a:off x="5851800" y="3605024"/>
          <a:ext cx="5430094" cy="2875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911424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18518"/>
            <a:ext cx="9905999" cy="544535"/>
          </a:xfrm>
        </p:spPr>
        <p:txBody>
          <a:bodyPr>
            <a:normAutofit fontScale="90000"/>
          </a:bodyPr>
          <a:lstStyle/>
          <a:p>
            <a:r>
              <a:rPr lang="de-DE" dirty="0">
                <a:latin typeface="Agency FB" panose="020B0503020202020204" pitchFamily="34" charset="0"/>
              </a:rPr>
              <a:t>E x p e r i m e n t  - </a:t>
            </a:r>
            <a:r>
              <a:rPr lang="de-DE" dirty="0" smtClean="0">
                <a:latin typeface="Agency FB" panose="020B0503020202020204" pitchFamily="34" charset="0"/>
              </a:rPr>
              <a:t> Some </a:t>
            </a:r>
            <a:r>
              <a:rPr lang="de-DE" dirty="0">
                <a:latin typeface="Agency FB" panose="020B0503020202020204" pitchFamily="34" charset="0"/>
              </a:rPr>
              <a:t>Results: TEST </a:t>
            </a:r>
            <a:r>
              <a:rPr lang="de-DE" dirty="0" smtClean="0">
                <a:latin typeface="Agency FB" panose="020B0503020202020204" pitchFamily="34" charset="0"/>
              </a:rPr>
              <a:t>II H+S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4106" y="0"/>
            <a:ext cx="687894" cy="417650"/>
          </a:xfrm>
          <a:prstGeom prst="rect">
            <a:avLst/>
          </a:prstGeom>
        </p:spPr>
      </p:pic>
      <p:graphicFrame>
        <p:nvGraphicFramePr>
          <p:cNvPr id="17" name="Diagramm 1">
            <a:extLst>
              <a:ext uri="{FF2B5EF4-FFF2-40B4-BE49-F238E27FC236}">
                <a16:creationId xmlns:a16="http://schemas.microsoft.com/office/drawing/2014/main" id="{A205B03D-9114-4881-B8F2-D4840008F9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8555354"/>
              </p:ext>
            </p:extLst>
          </p:nvPr>
        </p:nvGraphicFramePr>
        <p:xfrm>
          <a:off x="836416" y="1153524"/>
          <a:ext cx="5103661" cy="2644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Diagramm 2">
            <a:extLst>
              <a:ext uri="{FF2B5EF4-FFF2-40B4-BE49-F238E27FC236}">
                <a16:creationId xmlns:a16="http://schemas.microsoft.com/office/drawing/2014/main" id="{DA5DF391-90D9-42BD-93EA-AF1701ABE8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6546276"/>
              </p:ext>
            </p:extLst>
          </p:nvPr>
        </p:nvGraphicFramePr>
        <p:xfrm>
          <a:off x="836416" y="3674140"/>
          <a:ext cx="5106586" cy="2804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Diagramm 4">
            <a:extLst>
              <a:ext uri="{FF2B5EF4-FFF2-40B4-BE49-F238E27FC236}">
                <a16:creationId xmlns:a16="http://schemas.microsoft.com/office/drawing/2014/main" id="{5268101E-B74C-454A-80A3-0F279BEA2C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5557209"/>
              </p:ext>
            </p:extLst>
          </p:nvPr>
        </p:nvGraphicFramePr>
        <p:xfrm>
          <a:off x="5940077" y="1088605"/>
          <a:ext cx="5205617" cy="2673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Diagramm 5">
            <a:extLst>
              <a:ext uri="{FF2B5EF4-FFF2-40B4-BE49-F238E27FC236}">
                <a16:creationId xmlns:a16="http://schemas.microsoft.com/office/drawing/2014/main" id="{0F81A899-E2DB-4423-81E5-DE46B70200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9077112"/>
              </p:ext>
            </p:extLst>
          </p:nvPr>
        </p:nvGraphicFramePr>
        <p:xfrm>
          <a:off x="5938731" y="3660739"/>
          <a:ext cx="5205385" cy="2817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84902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18518"/>
            <a:ext cx="9905999" cy="544535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latin typeface="Agency FB" panose="020B0503020202020204" pitchFamily="34" charset="0"/>
              </a:rPr>
              <a:t>Q u a l i t y   p r e d i c t i o n  -   MOS_</a:t>
            </a:r>
            <a:r>
              <a:rPr lang="de-DE" sz="2200" dirty="0" smtClean="0">
                <a:latin typeface="Agency FB" panose="020B0503020202020204" pitchFamily="34" charset="0"/>
              </a:rPr>
              <a:t>vQ</a:t>
            </a:r>
            <a:r>
              <a:rPr lang="de-DE" dirty="0" smtClean="0">
                <a:latin typeface="Agency FB" panose="020B0503020202020204" pitchFamily="34" charset="0"/>
              </a:rPr>
              <a:t>   vs.   MOS_</a:t>
            </a:r>
            <a:r>
              <a:rPr lang="de-DE" sz="2200" dirty="0" smtClean="0">
                <a:latin typeface="Agency FB" panose="020B0503020202020204" pitchFamily="34" charset="0"/>
              </a:rPr>
              <a:t>VQDIM (HSII)</a:t>
            </a:r>
            <a:endParaRPr lang="en-US" sz="2200" dirty="0">
              <a:latin typeface="Agency FB" panose="020B0503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41412" y="1098884"/>
            <a:ext cx="9905999" cy="5301916"/>
          </a:xfrm>
        </p:spPr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Þ"/>
            </a:pPr>
            <a:r>
              <a:rPr lang="de-DE" sz="1800" dirty="0" smtClean="0"/>
              <a:t> MOS_VQDIM =  -</a:t>
            </a:r>
            <a:r>
              <a:rPr lang="de-DE" sz="1800" dirty="0"/>
              <a:t>5.94 </a:t>
            </a:r>
            <a:r>
              <a:rPr lang="de-DE" sz="1800" dirty="0" smtClean="0"/>
              <a:t>+ </a:t>
            </a:r>
            <a:r>
              <a:rPr lang="de-DE" sz="1800" dirty="0"/>
              <a:t>(0.21 ∙</a:t>
            </a:r>
            <a:r>
              <a:rPr lang="de-DE" sz="1800" dirty="0" smtClean="0"/>
              <a:t> </a:t>
            </a:r>
            <a:r>
              <a:rPr lang="de-DE" sz="1800" dirty="0"/>
              <a:t>FRA</a:t>
            </a:r>
            <a:r>
              <a:rPr lang="de-DE" sz="1800" dirty="0" smtClean="0"/>
              <a:t>) + </a:t>
            </a:r>
            <a:r>
              <a:rPr lang="de-DE" sz="1800" dirty="0"/>
              <a:t>(0.73 </a:t>
            </a:r>
            <a:r>
              <a:rPr lang="de-DE" sz="1800" dirty="0" smtClean="0"/>
              <a:t>∙ UCL) + </a:t>
            </a:r>
            <a:r>
              <a:rPr lang="de-DE" sz="1800" dirty="0"/>
              <a:t>(0.53 </a:t>
            </a:r>
            <a:r>
              <a:rPr lang="de-DE" sz="1800" dirty="0" smtClean="0"/>
              <a:t>∙ DIC) + </a:t>
            </a:r>
            <a:r>
              <a:rPr lang="de-DE" sz="1800" dirty="0"/>
              <a:t>(0.47 </a:t>
            </a:r>
            <a:r>
              <a:rPr lang="de-DE" sz="1800" dirty="0" smtClean="0"/>
              <a:t>∙ NOI) + </a:t>
            </a:r>
            <a:r>
              <a:rPr lang="de-DE" sz="1800" dirty="0"/>
              <a:t>(0.31 </a:t>
            </a:r>
            <a:r>
              <a:rPr lang="de-DE" sz="1800" dirty="0" smtClean="0"/>
              <a:t>∙ LUM)</a:t>
            </a:r>
          </a:p>
          <a:p>
            <a:pPr marL="0" indent="0">
              <a:buNone/>
            </a:pPr>
            <a:r>
              <a:rPr lang="de-DE" sz="1800" dirty="0" smtClean="0"/>
              <a:t>PEARSON = .90</a:t>
            </a:r>
          </a:p>
          <a:p>
            <a:pPr marL="0" indent="0">
              <a:buNone/>
            </a:pPr>
            <a:r>
              <a:rPr lang="de-DE" sz="1800" dirty="0" smtClean="0"/>
              <a:t>RMSE = .45</a:t>
            </a:r>
            <a:endParaRPr lang="de-DE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4106" y="0"/>
            <a:ext cx="687894" cy="417650"/>
          </a:xfrm>
          <a:prstGeom prst="rect">
            <a:avLst/>
          </a:prstGeom>
        </p:spPr>
      </p:pic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4954980"/>
              </p:ext>
            </p:extLst>
          </p:nvPr>
        </p:nvGraphicFramePr>
        <p:xfrm>
          <a:off x="2439333" y="1309590"/>
          <a:ext cx="7310156" cy="5909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0714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18518"/>
            <a:ext cx="9905999" cy="544535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latin typeface="Agency FB" panose="020B0503020202020204" pitchFamily="34" charset="0"/>
              </a:rPr>
              <a:t>C O N C L U S I O N  &amp;  F U T U R E  W O R K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41412" y="1163053"/>
            <a:ext cx="9905999" cy="5237747"/>
          </a:xfrm>
        </p:spPr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Þ"/>
            </a:pPr>
            <a:endParaRPr lang="de-DE" dirty="0" smtClean="0"/>
          </a:p>
          <a:p>
            <a:pPr>
              <a:buFont typeface="Symbol" panose="05050102010706020507" pitchFamily="18" charset="2"/>
              <a:buChar char="Þ"/>
            </a:pPr>
            <a:r>
              <a:rPr lang="de-DE" sz="2600" dirty="0" smtClean="0"/>
              <a:t> </a:t>
            </a:r>
            <a:r>
              <a:rPr lang="en-US" sz="2600" dirty="0"/>
              <a:t>The perceptual video quality space </a:t>
            </a:r>
            <a:r>
              <a:rPr lang="en-US" sz="2600" dirty="0" smtClean="0"/>
              <a:t>consists of five dimensions. 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sz="2600" dirty="0" smtClean="0"/>
              <a:t> </a:t>
            </a:r>
            <a:r>
              <a:rPr lang="en-US" sz="2600" dirty="0"/>
              <a:t>It can be assessed directly via the corresponding quality dimensions</a:t>
            </a:r>
            <a:r>
              <a:rPr lang="en-US" sz="2600" dirty="0" smtClean="0"/>
              <a:t>.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sz="2600" dirty="0" smtClean="0"/>
              <a:t> It is independent from the </a:t>
            </a:r>
            <a:r>
              <a:rPr lang="en-US" sz="2600" dirty="0"/>
              <a:t>video content. 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sz="2600" dirty="0" smtClean="0"/>
              <a:t> Possible to model overall video </a:t>
            </a:r>
            <a:r>
              <a:rPr lang="en-US" sz="2600" dirty="0"/>
              <a:t>quality model </a:t>
            </a:r>
            <a:r>
              <a:rPr lang="en-US" sz="2600" dirty="0" smtClean="0"/>
              <a:t>from the dimension </a:t>
            </a:r>
            <a:br>
              <a:rPr lang="en-US" sz="2600" dirty="0" smtClean="0"/>
            </a:br>
            <a:r>
              <a:rPr lang="en-US" sz="2600" dirty="0" smtClean="0"/>
              <a:t>   scores.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de-DE" sz="2600" dirty="0"/>
              <a:t> </a:t>
            </a:r>
            <a:r>
              <a:rPr lang="de-DE" sz="2600" dirty="0" smtClean="0"/>
              <a:t>Prediction of the five dimensions using exsiting metrics.</a:t>
            </a:r>
            <a:endParaRPr lang="en-US" sz="2600" dirty="0" smtClean="0"/>
          </a:p>
          <a:p>
            <a:pPr>
              <a:buFont typeface="Symbol" panose="05050102010706020507" pitchFamily="18" charset="2"/>
              <a:buChar char="Þ"/>
            </a:pPr>
            <a:r>
              <a:rPr lang="en-US" sz="2600" dirty="0" smtClean="0"/>
              <a:t> Additional </a:t>
            </a:r>
            <a:r>
              <a:rPr lang="en-US" sz="2600" dirty="0"/>
              <a:t>studies are ongoing </a:t>
            </a:r>
            <a:r>
              <a:rPr lang="en-US" sz="2600" dirty="0" smtClean="0"/>
              <a:t>to confirm </a:t>
            </a:r>
            <a:r>
              <a:rPr lang="en-US" sz="2600" dirty="0"/>
              <a:t>the </a:t>
            </a:r>
            <a:r>
              <a:rPr lang="en-US" sz="2600" dirty="0" smtClean="0"/>
              <a:t>findings.</a:t>
            </a:r>
            <a:br>
              <a:rPr lang="en-US" sz="2600" dirty="0" smtClean="0"/>
            </a:br>
            <a:r>
              <a:rPr lang="en-US" sz="2600" dirty="0" smtClean="0"/>
              <a:t>   (Results will be presented next at ITU-T May ’19 )</a:t>
            </a:r>
            <a:endParaRPr lang="en-US" sz="2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4106" y="0"/>
            <a:ext cx="687894" cy="41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3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18518"/>
            <a:ext cx="9905999" cy="544535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latin typeface="Agency FB" panose="020B0503020202020204" pitchFamily="34" charset="0"/>
              </a:rPr>
              <a:t>T H A N K   Y O U   F O R   Y O U R   A T </a:t>
            </a:r>
            <a:r>
              <a:rPr lang="de-DE" dirty="0" err="1" smtClean="0">
                <a:latin typeface="Agency FB" panose="020B0503020202020204" pitchFamily="34" charset="0"/>
              </a:rPr>
              <a:t>T</a:t>
            </a:r>
            <a:r>
              <a:rPr lang="de-DE" dirty="0" smtClean="0">
                <a:latin typeface="Agency FB" panose="020B0503020202020204" pitchFamily="34" charset="0"/>
              </a:rPr>
              <a:t> E N T I O N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41412" y="1098884"/>
            <a:ext cx="9905999" cy="5301916"/>
          </a:xfrm>
        </p:spPr>
        <p:txBody>
          <a:bodyPr>
            <a:normAutofit/>
          </a:bodyPr>
          <a:lstStyle/>
          <a:p>
            <a:endParaRPr lang="de-DE" sz="2800" dirty="0"/>
          </a:p>
          <a:p>
            <a:pPr>
              <a:buFont typeface="Symbol" panose="05050102010706020507" pitchFamily="18" charset="2"/>
              <a:buChar char="Þ"/>
            </a:pPr>
            <a:r>
              <a:rPr lang="de-DE" sz="3200" dirty="0">
                <a:latin typeface="Bahnschrift Light Condensed" panose="020B0502040204020203" pitchFamily="34" charset="0"/>
              </a:rPr>
              <a:t> </a:t>
            </a:r>
            <a:r>
              <a:rPr lang="de-DE" sz="3200" dirty="0" smtClean="0">
                <a:latin typeface="Bahnschrift Light Condensed" panose="020B0502040204020203" pitchFamily="34" charset="0"/>
              </a:rPr>
              <a:t> A N Y   </a:t>
            </a:r>
            <a:r>
              <a:rPr lang="de-DE" sz="3200" dirty="0" smtClean="0">
                <a:latin typeface="Bahnschrift Light Condensed" panose="020B0502040204020203" pitchFamily="34" charset="0"/>
                <a:sym typeface="Wingdings" panose="05000000000000000000" pitchFamily="2" charset="2"/>
              </a:rPr>
              <a:t>Q U E S T I O N S</a:t>
            </a:r>
            <a:r>
              <a:rPr lang="de-DE" sz="2800" dirty="0" smtClean="0">
                <a:latin typeface="Bahnschrift Light Condensed" panose="020B0502040204020203" pitchFamily="34" charset="0"/>
                <a:sym typeface="Wingdings" panose="05000000000000000000" pitchFamily="2" charset="2"/>
              </a:rPr>
              <a:t> </a:t>
            </a:r>
            <a:endParaRPr lang="en-US" sz="3200" dirty="0">
              <a:latin typeface="Bahnschrift Light Condensed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4106" y="0"/>
            <a:ext cx="687894" cy="417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946" y="1163053"/>
            <a:ext cx="2450375" cy="2277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243" y="3122364"/>
            <a:ext cx="3278436" cy="32784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5" y="2431030"/>
            <a:ext cx="2425335" cy="242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7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18518"/>
            <a:ext cx="9905999" cy="544535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latin typeface="Agency FB" panose="020B0503020202020204" pitchFamily="34" charset="0"/>
              </a:rPr>
              <a:t>A G E N D A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098884"/>
            <a:ext cx="10362694" cy="5225716"/>
          </a:xfrm>
        </p:spPr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Þ"/>
            </a:pPr>
            <a:r>
              <a:rPr lang="en-US" dirty="0" smtClean="0"/>
              <a:t> Introduction</a:t>
            </a:r>
          </a:p>
          <a:p>
            <a:pPr lvl="2">
              <a:buFont typeface="Symbol" panose="05050102010706020507" pitchFamily="18" charset="2"/>
              <a:buChar char="Þ"/>
            </a:pPr>
            <a:r>
              <a:rPr lang="de-DE" dirty="0"/>
              <a:t> </a:t>
            </a:r>
            <a:r>
              <a:rPr lang="de-DE" dirty="0" smtClean="0"/>
              <a:t>Quality Rating</a:t>
            </a:r>
          </a:p>
          <a:p>
            <a:pPr lvl="2">
              <a:buFont typeface="Symbol" panose="05050102010706020507" pitchFamily="18" charset="2"/>
              <a:buChar char="Þ"/>
            </a:pPr>
            <a:r>
              <a:rPr lang="de-DE" dirty="0" smtClean="0"/>
              <a:t> Perceptual Video Quality Dimensions</a:t>
            </a:r>
            <a:endParaRPr lang="de-DE" dirty="0"/>
          </a:p>
          <a:p>
            <a:pPr>
              <a:buFont typeface="Symbol" panose="05050102010706020507" pitchFamily="18" charset="2"/>
              <a:buChar char="Þ"/>
            </a:pPr>
            <a:r>
              <a:rPr lang="en-US" dirty="0" smtClean="0"/>
              <a:t> Experiments –</a:t>
            </a:r>
            <a:r>
              <a:rPr lang="de-DE" dirty="0" smtClean="0"/>
              <a:t> Direct Scaling</a:t>
            </a:r>
            <a:endParaRPr lang="en-US" dirty="0" smtClean="0"/>
          </a:p>
          <a:p>
            <a:pPr lvl="2">
              <a:buFont typeface="Symbol" panose="05050102010706020507" pitchFamily="18" charset="2"/>
              <a:buChar char="Þ"/>
            </a:pPr>
            <a:r>
              <a:rPr lang="de-DE" dirty="0" smtClean="0"/>
              <a:t> Test method and procedure</a:t>
            </a:r>
            <a:r>
              <a:rPr lang="en-US" dirty="0" smtClean="0"/>
              <a:t> </a:t>
            </a:r>
          </a:p>
          <a:p>
            <a:pPr lvl="2">
              <a:buFont typeface="Symbol" panose="05050102010706020507" pitchFamily="18" charset="2"/>
              <a:buChar char="Þ"/>
            </a:pPr>
            <a:r>
              <a:rPr lang="de-DE" dirty="0" smtClean="0"/>
              <a:t> Video degradations</a:t>
            </a:r>
            <a:endParaRPr lang="en-US" dirty="0" smtClean="0"/>
          </a:p>
          <a:p>
            <a:pPr>
              <a:buFont typeface="Symbol" panose="05050102010706020507" pitchFamily="18" charset="2"/>
              <a:buChar char="Þ"/>
            </a:pPr>
            <a:r>
              <a:rPr lang="en-US" dirty="0" smtClean="0"/>
              <a:t> Experiments – Some Results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dirty="0" smtClean="0"/>
              <a:t> Quality Prediction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de-DE" dirty="0" smtClean="0"/>
              <a:t> Conclusion and Future Work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4106" y="0"/>
            <a:ext cx="687894" cy="417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lasticWrap trans="30000" smoothness="4"/>
                    </a14:imgEffect>
                    <a14:imgEffect>
                      <a14:brightnessContrast bright="40000" contrast="-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891" y="2647950"/>
            <a:ext cx="4295163" cy="3533774"/>
          </a:xfrm>
          <a:prstGeom prst="rect">
            <a:avLst/>
          </a:prstGeom>
          <a:effectLst>
            <a:softEdge rad="469900"/>
          </a:effectLst>
        </p:spPr>
      </p:pic>
    </p:spTree>
    <p:extLst>
      <p:ext uri="{BB962C8B-B14F-4D97-AF65-F5344CB8AC3E}">
        <p14:creationId xmlns:p14="http://schemas.microsoft.com/office/powerpoint/2010/main" val="151228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18518"/>
            <a:ext cx="9905999" cy="544535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latin typeface="Agency FB" panose="020B0503020202020204" pitchFamily="34" charset="0"/>
              </a:rPr>
              <a:t>I N T R O D U C T I O N - Quality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098884"/>
            <a:ext cx="10362694" cy="5225716"/>
          </a:xfrm>
        </p:spPr>
        <p:txBody>
          <a:bodyPr>
            <a:normAutofit fontScale="92500" lnSpcReduction="10000"/>
          </a:bodyPr>
          <a:lstStyle/>
          <a:p>
            <a:pPr>
              <a:buFont typeface="Symbol" panose="05050102010706020507" pitchFamily="18" charset="2"/>
              <a:buChar char="Þ"/>
            </a:pPr>
            <a:endParaRPr lang="en-US" b="1" dirty="0" smtClean="0"/>
          </a:p>
          <a:p>
            <a:pPr>
              <a:buFont typeface="Symbol" panose="05050102010706020507" pitchFamily="18" charset="2"/>
              <a:buChar char="Þ"/>
            </a:pPr>
            <a:r>
              <a:rPr lang="en-US" b="1" dirty="0" smtClean="0"/>
              <a:t> Quality is a result of an internal comparison between the desired features  </a:t>
            </a:r>
            <a:br>
              <a:rPr lang="en-US" b="1" dirty="0" smtClean="0"/>
            </a:br>
            <a:r>
              <a:rPr lang="en-US" b="1" dirty="0" smtClean="0"/>
              <a:t>   and the perceived features</a:t>
            </a:r>
            <a:r>
              <a:rPr lang="en-US" dirty="0" smtClean="0"/>
              <a:t> 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dirty="0" smtClean="0"/>
              <a:t> To </a:t>
            </a:r>
            <a:r>
              <a:rPr lang="en-US" dirty="0"/>
              <a:t>uncover the nature of the perceptual </a:t>
            </a:r>
            <a:r>
              <a:rPr lang="en-US" dirty="0" smtClean="0"/>
              <a:t>event 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dirty="0" smtClean="0"/>
              <a:t> Description in </a:t>
            </a:r>
            <a:r>
              <a:rPr lang="en-US" dirty="0"/>
              <a:t>a multidimensional feature space</a:t>
            </a:r>
            <a:r>
              <a:rPr lang="en-US" dirty="0" smtClean="0"/>
              <a:t>.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dirty="0" smtClean="0"/>
              <a:t> Coordinates represents </a:t>
            </a:r>
            <a:r>
              <a:rPr lang="en-US" dirty="0"/>
              <a:t>the quantity </a:t>
            </a:r>
            <a:r>
              <a:rPr lang="en-US" dirty="0" smtClean="0"/>
              <a:t>of </a:t>
            </a:r>
            <a:r>
              <a:rPr lang="en-US" dirty="0"/>
              <a:t>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feature values 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dirty="0"/>
              <a:t> </a:t>
            </a:r>
            <a:r>
              <a:rPr lang="en-US" dirty="0" smtClean="0"/>
              <a:t>If </a:t>
            </a:r>
            <a:r>
              <a:rPr lang="en-US" dirty="0"/>
              <a:t>the </a:t>
            </a:r>
            <a:r>
              <a:rPr lang="en-US" dirty="0" smtClean="0"/>
              <a:t>axes are </a:t>
            </a:r>
            <a:r>
              <a:rPr lang="en-US" dirty="0"/>
              <a:t>orthogonal, </a:t>
            </a:r>
            <a:r>
              <a:rPr lang="en-US" dirty="0" smtClean="0"/>
              <a:t>the </a:t>
            </a:r>
            <a:r>
              <a:rPr lang="en-US" dirty="0"/>
              <a:t>features </a:t>
            </a:r>
            <a:r>
              <a:rPr lang="en-US" dirty="0" smtClean="0"/>
              <a:t>can </a:t>
            </a:r>
            <a:r>
              <a:rPr lang="en-US" dirty="0"/>
              <a:t>be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regarded </a:t>
            </a:r>
            <a:r>
              <a:rPr lang="en-US" dirty="0"/>
              <a:t>as perceptual </a:t>
            </a:r>
            <a:r>
              <a:rPr lang="en-US" dirty="0" smtClean="0"/>
              <a:t>dimensions 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dirty="0" smtClean="0"/>
              <a:t> This approach can </a:t>
            </a:r>
            <a:r>
              <a:rPr lang="en-US" dirty="0"/>
              <a:t>help to diagnose the source 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suboptimal </a:t>
            </a:r>
            <a:r>
              <a:rPr lang="en-US" dirty="0" err="1" smtClean="0"/>
              <a:t>QoE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4106" y="0"/>
            <a:ext cx="687894" cy="417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 trans="30000" smoothness="4"/>
                    </a14:imgEffect>
                    <a14:imgEffect>
                      <a14:brightnessContrast bright="40000" contrast="-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891" y="2647950"/>
            <a:ext cx="4295163" cy="3533774"/>
          </a:xfrm>
          <a:prstGeom prst="rect">
            <a:avLst/>
          </a:prstGeom>
          <a:effectLst>
            <a:softEdge rad="469900"/>
          </a:effectLst>
        </p:spPr>
      </p:pic>
    </p:spTree>
    <p:extLst>
      <p:ext uri="{BB962C8B-B14F-4D97-AF65-F5344CB8AC3E}">
        <p14:creationId xmlns:p14="http://schemas.microsoft.com/office/powerpoint/2010/main" val="241119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18518"/>
            <a:ext cx="9905999" cy="544535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latin typeface="Agency FB" panose="020B0503020202020204" pitchFamily="34" charset="0"/>
              </a:rPr>
              <a:t>I N T R O D U C T I O N - Perceptual Video quality Dimensions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211178"/>
            <a:ext cx="9974060" cy="5374105"/>
          </a:xfrm>
        </p:spPr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Þ"/>
            </a:pPr>
            <a:r>
              <a:rPr lang="de-DE" dirty="0" smtClean="0"/>
              <a:t> Perceptual Video Quality dimensions obtained </a:t>
            </a:r>
            <a:r>
              <a:rPr lang="de-DE" dirty="0" smtClean="0">
                <a:sym typeface="Wingdings" panose="05000000000000000000" pitchFamily="2" charset="2"/>
              </a:rPr>
              <a:t>through subjective tests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smtClean="0">
                <a:sym typeface="Wingdings" panose="05000000000000000000" pitchFamily="2" charset="2"/>
              </a:rPr>
              <a:t>PC </a:t>
            </a:r>
            <a:r>
              <a:rPr lang="en-US" dirty="0" smtClean="0"/>
              <a:t>experiment </a:t>
            </a:r>
            <a:r>
              <a:rPr lang="en-US" dirty="0"/>
              <a:t>with </a:t>
            </a:r>
            <a:r>
              <a:rPr lang="en-US" dirty="0" smtClean="0"/>
              <a:t>a MDS  +  SD </a:t>
            </a:r>
            <a:r>
              <a:rPr lang="en-US" dirty="0"/>
              <a:t>experiment with a </a:t>
            </a:r>
            <a:r>
              <a:rPr lang="en-US" dirty="0" smtClean="0"/>
              <a:t>PCA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de-DE" dirty="0" smtClean="0"/>
              <a:t> Resulting in a five dimensional quality space: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4106" y="0"/>
            <a:ext cx="687894" cy="41765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219680"/>
              </p:ext>
            </p:extLst>
          </p:nvPr>
        </p:nvGraphicFramePr>
        <p:xfrm>
          <a:off x="1197196" y="3079281"/>
          <a:ext cx="9862493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0690">
                  <a:extLst>
                    <a:ext uri="{9D8B030D-6E8A-4147-A177-3AD203B41FA5}">
                      <a16:colId xmlns:a16="http://schemas.microsoft.com/office/drawing/2014/main" val="3054261667"/>
                    </a:ext>
                  </a:extLst>
                </a:gridCol>
                <a:gridCol w="4042228">
                  <a:extLst>
                    <a:ext uri="{9D8B030D-6E8A-4147-A177-3AD203B41FA5}">
                      <a16:colId xmlns:a16="http://schemas.microsoft.com/office/drawing/2014/main" val="2755604134"/>
                    </a:ext>
                  </a:extLst>
                </a:gridCol>
                <a:gridCol w="3069575">
                  <a:extLst>
                    <a:ext uri="{9D8B030D-6E8A-4147-A177-3AD203B41FA5}">
                      <a16:colId xmlns:a16="http://schemas.microsoft.com/office/drawing/2014/main" val="24035507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Name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Description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Example Impairment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97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i="1" dirty="0" smtClean="0"/>
                        <a:t>Fragmentation (FRA)</a:t>
                      </a:r>
                      <a:endParaRPr lang="en-US" i="1" dirty="0"/>
                    </a:p>
                  </a:txBody>
                  <a:tcPr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1" dirty="0" smtClean="0"/>
                        <a:t>Fallen</a:t>
                      </a:r>
                      <a:r>
                        <a:rPr lang="de-DE" i="1" baseline="0" dirty="0" smtClean="0"/>
                        <a:t> apart, torn and disjointed</a:t>
                      </a:r>
                      <a:endParaRPr lang="en-US" i="1" dirty="0"/>
                    </a:p>
                  </a:txBody>
                  <a:tcPr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1" dirty="0" smtClean="0"/>
                        <a:t>Packet Loss</a:t>
                      </a:r>
                      <a:endParaRPr lang="en-US" i="1" dirty="0"/>
                    </a:p>
                  </a:txBody>
                  <a:tcPr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154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i="1" dirty="0" smtClean="0"/>
                        <a:t>Unclearness</a:t>
                      </a:r>
                      <a:r>
                        <a:rPr lang="de-DE" i="1" baseline="0" dirty="0" smtClean="0"/>
                        <a:t> (UCL)</a:t>
                      </a:r>
                      <a:endParaRPr lang="en-US" i="1" dirty="0"/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1" dirty="0" smtClean="0"/>
                        <a:t>Unclear and smeared image</a:t>
                      </a:r>
                      <a:endParaRPr lang="en-US" i="1" dirty="0"/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1" dirty="0" smtClean="0"/>
                        <a:t>Low Coding</a:t>
                      </a:r>
                      <a:r>
                        <a:rPr lang="de-DE" i="1" baseline="0" dirty="0" smtClean="0"/>
                        <a:t> Bitrate</a:t>
                      </a:r>
                      <a:endParaRPr lang="en-US" i="1" dirty="0"/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470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i="1" dirty="0" smtClean="0"/>
                        <a:t>Discontinuity (DIC)</a:t>
                      </a:r>
                      <a:endParaRPr lang="en-US" i="1" dirty="0"/>
                    </a:p>
                  </a:txBody>
                  <a:tcPr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1" dirty="0" smtClean="0"/>
                        <a:t>Interruptions in</a:t>
                      </a:r>
                      <a:r>
                        <a:rPr lang="de-DE" i="1" baseline="0" dirty="0" smtClean="0"/>
                        <a:t> the flow of the Video</a:t>
                      </a:r>
                      <a:endParaRPr lang="en-US" i="1" dirty="0"/>
                    </a:p>
                  </a:txBody>
                  <a:tcPr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1" dirty="0" smtClean="0"/>
                        <a:t>Buffer Dealy</a:t>
                      </a:r>
                      <a:r>
                        <a:rPr lang="de-DE" i="1" baseline="0" dirty="0" smtClean="0"/>
                        <a:t> and Limitations</a:t>
                      </a:r>
                      <a:endParaRPr lang="en-US" i="1" dirty="0"/>
                    </a:p>
                  </a:txBody>
                  <a:tcPr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771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i="1" dirty="0" smtClean="0"/>
                        <a:t>Noisiness (NOI)</a:t>
                      </a:r>
                      <a:endParaRPr lang="en-US" i="1" dirty="0"/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1" dirty="0" smtClean="0"/>
                        <a:t>Random change in brightness and color</a:t>
                      </a:r>
                      <a:endParaRPr lang="en-US" i="1" dirty="0"/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1" dirty="0" smtClean="0"/>
                        <a:t>Quantization, Circuit Noise</a:t>
                      </a:r>
                      <a:endParaRPr lang="en-US" i="1" dirty="0"/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71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i="1" dirty="0" smtClean="0"/>
                        <a:t>Suboptimal Luminosity</a:t>
                      </a:r>
                      <a:r>
                        <a:rPr lang="de-DE" i="1" baseline="0" dirty="0" smtClean="0"/>
                        <a:t> (LUM)</a:t>
                      </a:r>
                      <a:endParaRPr lang="en-US" i="1" dirty="0"/>
                    </a:p>
                  </a:txBody>
                  <a:tcPr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1" dirty="0" smtClean="0"/>
                        <a:t>Too high or</a:t>
                      </a:r>
                      <a:r>
                        <a:rPr lang="de-DE" i="1" baseline="0" dirty="0" smtClean="0"/>
                        <a:t> low brightness</a:t>
                      </a:r>
                      <a:endParaRPr lang="en-US" i="1" dirty="0"/>
                    </a:p>
                  </a:txBody>
                  <a:tcPr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i="1" dirty="0" smtClean="0"/>
                        <a:t>Under-</a:t>
                      </a:r>
                      <a:r>
                        <a:rPr lang="de-DE" i="1" baseline="0" dirty="0" smtClean="0"/>
                        <a:t> &amp; Overexposure</a:t>
                      </a:r>
                      <a:endParaRPr lang="en-US" i="1" dirty="0"/>
                    </a:p>
                  </a:txBody>
                  <a:tcPr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820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664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18518"/>
            <a:ext cx="9905999" cy="544535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latin typeface="Agency FB" panose="020B0503020202020204" pitchFamily="34" charset="0"/>
              </a:rPr>
              <a:t>E X P E R I M E N T  -  test Method   </a:t>
            </a:r>
            <a:r>
              <a:rPr lang="de-DE" i="1" dirty="0" smtClean="0">
                <a:latin typeface="Agency FB" panose="020B0503020202020204" pitchFamily="34" charset="0"/>
              </a:rPr>
              <a:t>Direct Scaling</a:t>
            </a:r>
            <a:r>
              <a:rPr lang="de-DE" dirty="0" smtClean="0">
                <a:latin typeface="Agency FB" panose="020B0503020202020204" pitchFamily="34" charset="0"/>
              </a:rPr>
              <a:t> 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4106" y="0"/>
            <a:ext cx="687894" cy="41765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141413" y="1211178"/>
            <a:ext cx="9974060" cy="5374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Symbol" panose="05050102010706020507" pitchFamily="18" charset="2"/>
              <a:buChar char="Þ"/>
            </a:pPr>
            <a:r>
              <a:rPr lang="en-US" dirty="0"/>
              <a:t> Directly scaling the perceptual dimensions through the </a:t>
            </a:r>
            <a:r>
              <a:rPr lang="en-US" dirty="0" smtClean="0"/>
              <a:t>participant</a:t>
            </a:r>
          </a:p>
          <a:p>
            <a:pPr>
              <a:buFont typeface="Symbol" panose="05050102010706020507" pitchFamily="18" charset="2"/>
              <a:buChar char="Þ"/>
            </a:pPr>
            <a:endParaRPr lang="de-DE" dirty="0"/>
          </a:p>
          <a:p>
            <a:pPr>
              <a:buFont typeface="Symbol" panose="05050102010706020507" pitchFamily="18" charset="2"/>
              <a:buChar char="Þ"/>
            </a:pPr>
            <a:r>
              <a:rPr lang="de-DE" dirty="0" smtClean="0"/>
              <a:t> </a:t>
            </a:r>
            <a:r>
              <a:rPr lang="de-DE" dirty="0"/>
              <a:t>Verification in three different experiments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de-DE" dirty="0"/>
              <a:t> Two experiments with head+shoulder video </a:t>
            </a:r>
            <a:r>
              <a:rPr lang="de-DE" dirty="0" smtClean="0"/>
              <a:t>material (I + II)</a:t>
            </a:r>
            <a:endParaRPr lang="de-DE" dirty="0"/>
          </a:p>
          <a:p>
            <a:pPr lvl="1">
              <a:buFont typeface="Symbol" panose="05050102010706020507" pitchFamily="18" charset="2"/>
              <a:buChar char="Þ"/>
            </a:pPr>
            <a:r>
              <a:rPr lang="de-DE" dirty="0"/>
              <a:t> One experiment diverse video </a:t>
            </a:r>
            <a:r>
              <a:rPr lang="de-DE" dirty="0" smtClean="0"/>
              <a:t>content (III)</a:t>
            </a:r>
          </a:p>
          <a:p>
            <a:pPr lvl="1">
              <a:buFont typeface="Symbol" panose="05050102010706020507" pitchFamily="18" charset="2"/>
              <a:buChar char="Þ"/>
            </a:pPr>
            <a:endParaRPr lang="de-DE" dirty="0"/>
          </a:p>
          <a:p>
            <a:pPr>
              <a:buFont typeface="Symbol" panose="05050102010706020507" pitchFamily="18" charset="2"/>
              <a:buChar char="Þ"/>
            </a:pPr>
            <a:r>
              <a:rPr lang="de-DE" dirty="0" smtClean="0"/>
              <a:t> Impairments introduced in the video via matlab, ffmpeg, netem and TC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en-US" dirty="0" smtClean="0"/>
              <a:t> video </a:t>
            </a:r>
            <a:r>
              <a:rPr lang="en-US" dirty="0"/>
              <a:t>degradations </a:t>
            </a:r>
            <a:r>
              <a:rPr lang="en-US" dirty="0" smtClean="0"/>
              <a:t>potentially appearing </a:t>
            </a:r>
            <a:r>
              <a:rPr lang="en-US" dirty="0"/>
              <a:t>in video </a:t>
            </a:r>
            <a:r>
              <a:rPr lang="en-US" dirty="0" smtClean="0"/>
              <a:t>transmission</a:t>
            </a:r>
            <a:endParaRPr lang="en-US" dirty="0"/>
          </a:p>
          <a:p>
            <a:pPr marL="457200" lvl="1" indent="0"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60690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18518"/>
            <a:ext cx="9905999" cy="544535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latin typeface="Agency FB" panose="020B0503020202020204" pitchFamily="34" charset="0"/>
              </a:rPr>
              <a:t>E x p e r i m e n t  -  Test PRocedure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41412" y="1098884"/>
            <a:ext cx="9905999" cy="4692317"/>
          </a:xfrm>
        </p:spPr>
        <p:txBody>
          <a:bodyPr>
            <a:normAutofit/>
          </a:bodyPr>
          <a:lstStyle/>
          <a:p>
            <a:endParaRPr lang="de-DE" dirty="0" smtClean="0"/>
          </a:p>
          <a:p>
            <a:pPr>
              <a:buFont typeface="Symbol" panose="05050102010706020507" pitchFamily="18" charset="2"/>
              <a:buChar char="Þ"/>
            </a:pPr>
            <a:r>
              <a:rPr lang="de-DE" dirty="0" smtClean="0"/>
              <a:t> Quality </a:t>
            </a:r>
            <a:r>
              <a:rPr lang="de-DE" dirty="0" err="1" smtClean="0"/>
              <a:t>rating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endParaRPr lang="de-DE" dirty="0" smtClean="0"/>
          </a:p>
          <a:p>
            <a:pPr>
              <a:buFont typeface="Symbol" panose="05050102010706020507" pitchFamily="18" charset="2"/>
              <a:buChar char="Þ"/>
            </a:pPr>
            <a:r>
              <a:rPr lang="de-DE" dirty="0" smtClean="0"/>
              <a:t> Dimension </a:t>
            </a:r>
            <a:r>
              <a:rPr lang="de-DE" dirty="0" err="1" smtClean="0"/>
              <a:t>rating</a:t>
            </a:r>
            <a:r>
              <a:rPr lang="de-DE" dirty="0" smtClean="0"/>
              <a:t> </a:t>
            </a:r>
            <a:r>
              <a:rPr lang="de-DE" dirty="0" err="1" smtClean="0"/>
              <a:t>scales</a:t>
            </a:r>
            <a:endParaRPr lang="de-DE" dirty="0" smtClean="0"/>
          </a:p>
          <a:p>
            <a:pPr lvl="1">
              <a:buFont typeface="Symbol" panose="05050102010706020507" pitchFamily="18" charset="2"/>
              <a:buChar char="Þ"/>
            </a:pP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Likert-scale</a:t>
            </a:r>
            <a:endParaRPr lang="de-DE" dirty="0"/>
          </a:p>
          <a:p>
            <a:pPr lvl="1">
              <a:buFont typeface="Symbol" panose="05050102010706020507" pitchFamily="18" charset="2"/>
              <a:buChar char="Þ"/>
            </a:pPr>
            <a:r>
              <a:rPr lang="de-DE" dirty="0" smtClean="0"/>
              <a:t> Dimension </a:t>
            </a:r>
            <a:r>
              <a:rPr lang="de-DE" dirty="0" err="1" smtClean="0"/>
              <a:t>name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label</a:t>
            </a:r>
            <a:endParaRPr lang="de-DE" dirty="0" smtClean="0"/>
          </a:p>
          <a:p>
            <a:pPr lvl="1">
              <a:buFont typeface="Symbol" panose="05050102010706020507" pitchFamily="18" charset="2"/>
              <a:buChar char="Þ"/>
            </a:pPr>
            <a:r>
              <a:rPr lang="de-DE" dirty="0" smtClean="0"/>
              <a:t> Antonym </a:t>
            </a:r>
            <a:r>
              <a:rPr lang="de-DE" dirty="0" err="1" smtClean="0"/>
              <a:t>pairs</a:t>
            </a:r>
            <a:r>
              <a:rPr lang="de-DE" dirty="0" smtClean="0"/>
              <a:t> </a:t>
            </a:r>
            <a:r>
              <a:rPr lang="de-DE" dirty="0" err="1" smtClean="0"/>
              <a:t>describes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err="1" smtClean="0"/>
              <a:t>range</a:t>
            </a:r>
            <a:endParaRPr lang="de-DE" dirty="0" smtClean="0"/>
          </a:p>
          <a:p>
            <a:pPr lvl="1">
              <a:buFont typeface="Symbol" panose="05050102010706020507" pitchFamily="18" charset="2"/>
              <a:buChar char="Þ"/>
            </a:pPr>
            <a:r>
              <a:rPr lang="de-DE" dirty="0"/>
              <a:t> </a:t>
            </a:r>
            <a:r>
              <a:rPr lang="de-DE" dirty="0" smtClean="0"/>
              <a:t>Range 10 – 70   </a:t>
            </a:r>
            <a:r>
              <a:rPr lang="de-DE" sz="1800" dirty="0" smtClean="0"/>
              <a:t>(70 = </a:t>
            </a:r>
            <a:r>
              <a:rPr lang="de-DE" sz="1800" dirty="0" err="1" smtClean="0"/>
              <a:t>optimum</a:t>
            </a:r>
            <a:r>
              <a:rPr lang="de-DE" sz="1800" dirty="0" smtClean="0"/>
              <a:t>)</a:t>
            </a:r>
            <a:endParaRPr lang="de-DE" dirty="0" smtClean="0"/>
          </a:p>
          <a:p>
            <a:pPr lvl="1">
              <a:buFont typeface="Symbol" panose="05050102010706020507" pitchFamily="18" charset="2"/>
              <a:buChar char="Þ"/>
            </a:pPr>
            <a:r>
              <a:rPr lang="de-DE" dirty="0"/>
              <a:t> </a:t>
            </a:r>
            <a:r>
              <a:rPr lang="de-DE" dirty="0" smtClean="0"/>
              <a:t>Optimum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right</a:t>
            </a:r>
            <a:r>
              <a:rPr lang="de-DE" dirty="0" smtClean="0"/>
              <a:t> </a:t>
            </a:r>
            <a:r>
              <a:rPr lang="de-DE" dirty="0" err="1" smtClean="0"/>
              <a:t>side</a:t>
            </a:r>
            <a:r>
              <a:rPr lang="de-DE" dirty="0" smtClean="0"/>
              <a:t> (unipolar)</a:t>
            </a:r>
          </a:p>
          <a:p>
            <a:pPr lvl="1">
              <a:buFont typeface="Symbol" panose="05050102010706020507" pitchFamily="18" charset="2"/>
              <a:buChar char="Þ"/>
            </a:pP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4106" y="0"/>
            <a:ext cx="687894" cy="417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932" y="2116138"/>
            <a:ext cx="4372478" cy="37210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932" y="1323690"/>
            <a:ext cx="4372478" cy="552265"/>
          </a:xfrm>
          <a:prstGeom prst="rect">
            <a:avLst/>
          </a:prstGeom>
        </p:spPr>
      </p:pic>
      <p:cxnSp>
        <p:nvCxnSpPr>
          <p:cNvPr id="9" name="Straight Arrow Connector 8"/>
          <p:cNvCxnSpPr>
            <a:endCxn id="4" idx="1"/>
          </p:cNvCxnSpPr>
          <p:nvPr/>
        </p:nvCxnSpPr>
        <p:spPr>
          <a:xfrm flipV="1">
            <a:off x="4314825" y="1599823"/>
            <a:ext cx="2360107" cy="294085"/>
          </a:xfrm>
          <a:prstGeom prst="straightConnector1">
            <a:avLst/>
          </a:prstGeom>
          <a:ln w="44450"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3" idx="1"/>
          </p:cNvCxnSpPr>
          <p:nvPr/>
        </p:nvCxnSpPr>
        <p:spPr>
          <a:xfrm>
            <a:off x="4610100" y="2552700"/>
            <a:ext cx="2064832" cy="1423988"/>
          </a:xfrm>
          <a:prstGeom prst="straightConnector1">
            <a:avLst/>
          </a:prstGeom>
          <a:ln w="44450">
            <a:solidFill>
              <a:schemeClr val="tx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45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18518"/>
            <a:ext cx="9905999" cy="544535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latin typeface="Agency FB" panose="020B0503020202020204" pitchFamily="34" charset="0"/>
              </a:rPr>
              <a:t>E x p e r i m e n t  -  Overview Degradations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4106" y="0"/>
            <a:ext cx="687894" cy="41765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141413" y="1211178"/>
            <a:ext cx="9974060" cy="5374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Symbol" panose="05050102010706020507" pitchFamily="18" charset="2"/>
              <a:buChar char="Þ"/>
            </a:pPr>
            <a:r>
              <a:rPr lang="en-US" dirty="0"/>
              <a:t> </a:t>
            </a:r>
            <a:endParaRPr lang="de-DE" dirty="0" smtClean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983177"/>
              </p:ext>
            </p:extLst>
          </p:nvPr>
        </p:nvGraphicFramePr>
        <p:xfrm>
          <a:off x="1163164" y="1804034"/>
          <a:ext cx="9862493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1200">
                  <a:extLst>
                    <a:ext uri="{9D8B030D-6E8A-4147-A177-3AD203B41FA5}">
                      <a16:colId xmlns:a16="http://schemas.microsoft.com/office/drawing/2014/main" val="3054261667"/>
                    </a:ext>
                  </a:extLst>
                </a:gridCol>
                <a:gridCol w="4900550">
                  <a:extLst>
                    <a:ext uri="{9D8B030D-6E8A-4147-A177-3AD203B41FA5}">
                      <a16:colId xmlns:a16="http://schemas.microsoft.com/office/drawing/2014/main" val="2755604134"/>
                    </a:ext>
                  </a:extLst>
                </a:gridCol>
                <a:gridCol w="1460743">
                  <a:extLst>
                    <a:ext uri="{9D8B030D-6E8A-4147-A177-3AD203B41FA5}">
                      <a16:colId xmlns:a16="http://schemas.microsoft.com/office/drawing/2014/main" val="24035507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Name 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5443" marR="5443" marT="5443" marB="0" anchor="ctr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Description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5443" marR="5443" marT="5443" marB="0" anchor="ctr"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 smtClean="0"/>
                        <a:t>Experiment</a:t>
                      </a:r>
                      <a:endParaRPr lang="en-US" sz="1800" dirty="0"/>
                    </a:p>
                  </a:txBody>
                  <a:tcPr>
                    <a:solidFill>
                      <a:schemeClr val="bg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97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Reference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Unimpaired Material </a:t>
                      </a:r>
                    </a:p>
                  </a:txBody>
                  <a:tcPr marL="5443" marR="5443" marT="5443" marB="0" anchor="b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i="1" dirty="0" smtClean="0"/>
                        <a:t>I +</a:t>
                      </a:r>
                      <a:r>
                        <a:rPr lang="de-DE" sz="1800" i="1" baseline="0" dirty="0" smtClean="0"/>
                        <a:t> II + III</a:t>
                      </a:r>
                      <a:endParaRPr lang="en-US" sz="1800" i="1" dirty="0"/>
                    </a:p>
                  </a:txBody>
                  <a:tcPr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154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RISV Artificial 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Blockiness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All Frames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(2x2 - 11x11 -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Block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Size Setting)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i="1" dirty="0" smtClean="0"/>
                        <a:t>I +</a:t>
                      </a:r>
                      <a:r>
                        <a:rPr lang="de-DE" sz="1800" i="1" baseline="0" dirty="0" smtClean="0"/>
                        <a:t> II</a:t>
                      </a:r>
                      <a:endParaRPr lang="en-US" sz="1800" i="1" dirty="0"/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470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RISV Artificial Blurring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All Frames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(7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Filter Settings) </a:t>
                      </a:r>
                    </a:p>
                  </a:txBody>
                  <a:tcPr marL="5443" marR="5443" marT="5443" marB="0" anchor="b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i="1" dirty="0" smtClean="0"/>
                        <a:t>I +</a:t>
                      </a:r>
                      <a:r>
                        <a:rPr lang="de-DE" sz="1800" i="1" baseline="0" dirty="0" smtClean="0"/>
                        <a:t> II + III</a:t>
                      </a:r>
                      <a:endParaRPr lang="en-US" sz="1800" i="1" dirty="0"/>
                    </a:p>
                  </a:txBody>
                  <a:tcPr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771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RISV Artificial Jerkiness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Jerkiness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(3 - 18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Frames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freeze)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i="1" dirty="0" smtClean="0"/>
                        <a:t>I +</a:t>
                      </a:r>
                      <a:r>
                        <a:rPr lang="de-DE" sz="1800" i="1" baseline="0" dirty="0" smtClean="0"/>
                        <a:t> II + III</a:t>
                      </a:r>
                      <a:endParaRPr lang="en-US" sz="1800" i="1" dirty="0"/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71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RISV Artificial 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NoiseQ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Salt &amp;  Pepper Noise (1-15% Pixel/Frame)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i="1" dirty="0" smtClean="0"/>
                        <a:t>I +</a:t>
                      </a:r>
                      <a:r>
                        <a:rPr lang="de-DE" sz="1800" i="1" baseline="0" dirty="0" smtClean="0"/>
                        <a:t> II + III</a:t>
                      </a:r>
                      <a:endParaRPr lang="en-US" sz="1800" i="1" dirty="0"/>
                    </a:p>
                  </a:txBody>
                  <a:tcPr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820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Bitrate XX kbps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H.264-Codec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 (28-256kbps -&gt; 2-pass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Coding) </a:t>
                      </a:r>
                    </a:p>
                  </a:txBody>
                  <a:tcPr marL="5443" marR="5443" marT="5443" marB="0" anchor="b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i="1" dirty="0" smtClean="0"/>
                        <a:t>I +</a:t>
                      </a:r>
                      <a:r>
                        <a:rPr lang="de-DE" sz="1800" i="1" baseline="0" dirty="0" smtClean="0"/>
                        <a:t> II</a:t>
                      </a:r>
                      <a:endParaRPr lang="en-US" sz="1800" i="1" dirty="0"/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21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sv-SE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Packet Loss (Random)</a:t>
                      </a:r>
                      <a:endParaRPr lang="sv-S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H.264-Codec, TC, 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NetEm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PLR (0.25-1.8%)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i="1" dirty="0" smtClean="0"/>
                        <a:t>I +</a:t>
                      </a:r>
                      <a:r>
                        <a:rPr lang="de-DE" sz="1800" i="1" baseline="0" dirty="0" smtClean="0"/>
                        <a:t> II + III</a:t>
                      </a:r>
                      <a:endParaRPr lang="en-US" sz="1800" i="1" dirty="0"/>
                    </a:p>
                  </a:txBody>
                  <a:tcPr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985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Luminance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Impairment I (darker) </a:t>
                      </a:r>
                    </a:p>
                  </a:txBody>
                  <a:tcPr marL="5443" marR="5443" marT="5443" marB="0" anchor="b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Luminance Value reduced </a:t>
                      </a:r>
                    </a:p>
                  </a:txBody>
                  <a:tcPr marL="5443" marR="5443" marT="5443" marB="0" anchor="b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i="1" dirty="0" smtClean="0"/>
                        <a:t>I +</a:t>
                      </a:r>
                      <a:r>
                        <a:rPr lang="de-DE" sz="1800" i="1" baseline="0" dirty="0" smtClean="0"/>
                        <a:t> II + III</a:t>
                      </a:r>
                      <a:endParaRPr lang="en-US" sz="1800" i="1" dirty="0"/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246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Luminance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Impairment II (lighter) </a:t>
                      </a:r>
                    </a:p>
                  </a:txBody>
                  <a:tcPr marL="5443" marR="5443" marT="5443" marB="0" anchor="b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Luminance Value raised </a:t>
                      </a:r>
                    </a:p>
                  </a:txBody>
                  <a:tcPr marL="5443" marR="5443" marT="5443" marB="0" anchor="b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i="1" dirty="0" smtClean="0"/>
                        <a:t>I +</a:t>
                      </a:r>
                      <a:r>
                        <a:rPr lang="de-DE" sz="1800" i="1" baseline="0" dirty="0" smtClean="0"/>
                        <a:t> II + III</a:t>
                      </a:r>
                      <a:endParaRPr lang="en-US" sz="1800" i="1" dirty="0"/>
                    </a:p>
                  </a:txBody>
                  <a:tcPr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90011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de-DE" i="1" dirty="0" smtClean="0"/>
                        <a:t>Additional</a:t>
                      </a:r>
                      <a:r>
                        <a:rPr lang="de-DE" i="1" baseline="0" dirty="0" smtClean="0"/>
                        <a:t> Combinations for all Types of Degradations</a:t>
                      </a:r>
                      <a:endParaRPr lang="en-US" i="1" dirty="0"/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i="1" dirty="0"/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i="1" dirty="0" smtClean="0"/>
                        <a:t>II</a:t>
                      </a:r>
                      <a:endParaRPr lang="en-US" i="1" dirty="0"/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274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295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18518"/>
            <a:ext cx="9905999" cy="544535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latin typeface="Agency FB" panose="020B0503020202020204" pitchFamily="34" charset="0"/>
              </a:rPr>
              <a:t>E X p e r i m e n t  -  Test Material Examples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4106" y="0"/>
            <a:ext cx="687894" cy="41765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141413" y="1211178"/>
            <a:ext cx="9974060" cy="5374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H+S Video Material		                Other Material</a:t>
            </a:r>
            <a:endParaRPr lang="de-DE" dirty="0" smtClean="0"/>
          </a:p>
        </p:txBody>
      </p:sp>
      <p:pic>
        <p:nvPicPr>
          <p:cNvPr id="9" name="VIDEO_TS7-_05_P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414471" y="4176675"/>
            <a:ext cx="1941689" cy="1092200"/>
          </a:xfrm>
          <a:prstGeom prst="rect">
            <a:avLst/>
          </a:prstGeom>
        </p:spPr>
      </p:pic>
      <p:pic>
        <p:nvPicPr>
          <p:cNvPr id="10" name="re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227357" y="1745797"/>
            <a:ext cx="1941689" cy="1092200"/>
          </a:xfrm>
          <a:prstGeom prst="rect">
            <a:avLst/>
          </a:prstGeom>
        </p:spPr>
      </p:pic>
      <p:pic>
        <p:nvPicPr>
          <p:cNvPr id="11" name="C1_V1_00_noiseQ_15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380798" y="1745797"/>
            <a:ext cx="1958620" cy="1101724"/>
          </a:xfrm>
          <a:prstGeom prst="rect">
            <a:avLst/>
          </a:prstGeom>
        </p:spPr>
      </p:pic>
      <p:pic>
        <p:nvPicPr>
          <p:cNvPr id="12" name="C2_V3_00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244158" y="2965998"/>
            <a:ext cx="1941689" cy="1092200"/>
          </a:xfrm>
          <a:prstGeom prst="rect">
            <a:avLst/>
          </a:prstGeom>
        </p:spPr>
      </p:pic>
      <p:pic>
        <p:nvPicPr>
          <p:cNvPr id="13" name="C2_V4_00_blurr_7ITU930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380797" y="2965998"/>
            <a:ext cx="1975363" cy="1092200"/>
          </a:xfrm>
          <a:prstGeom prst="rect">
            <a:avLst/>
          </a:prstGeom>
        </p:spPr>
      </p:pic>
      <p:pic>
        <p:nvPicPr>
          <p:cNvPr id="14" name="C2_V5_00_jerki_6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244157" y="4186199"/>
            <a:ext cx="1941689" cy="1092200"/>
          </a:xfrm>
          <a:prstGeom prst="rect">
            <a:avLst/>
          </a:prstGeom>
        </p:spPr>
      </p:pic>
      <p:pic>
        <p:nvPicPr>
          <p:cNvPr id="3" name="AVf01_03_pl15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209963" y="1745797"/>
            <a:ext cx="1986684" cy="1490466"/>
          </a:xfrm>
          <a:prstGeom prst="rect">
            <a:avLst/>
          </a:prstGeom>
        </p:spPr>
      </p:pic>
      <p:pic>
        <p:nvPicPr>
          <p:cNvPr id="4" name="AVm01_04_blocki_8_framesimp_100_blocksimp_100">
            <a:hlinkClick r:id="" action="ppaction://media"/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09963" y="3666961"/>
            <a:ext cx="1986684" cy="1490466"/>
          </a:xfrm>
          <a:prstGeom prst="rect">
            <a:avLst/>
          </a:prstGeom>
        </p:spPr>
      </p:pic>
      <p:pic>
        <p:nvPicPr>
          <p:cNvPr id="8" name="AVf02_02_noiseQ_3">
            <a:hlinkClick r:id="" action="ppaction://media"/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3425272" y="3666961"/>
            <a:ext cx="1986684" cy="1490466"/>
          </a:xfrm>
          <a:prstGeom prst="rect">
            <a:avLst/>
          </a:prstGeom>
        </p:spPr>
      </p:pic>
      <p:pic>
        <p:nvPicPr>
          <p:cNvPr id="15" name="AVm02_09_jerki_11">
            <a:hlinkClick r:id="" action="ppaction://media"/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430238" y="1745797"/>
            <a:ext cx="1981718" cy="148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2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95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2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16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34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5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91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96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9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959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0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7041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9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904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2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40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 mute="1">
                <p:cTn id="4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5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64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 mute="1">
                <p:cTn id="70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mute="1">
                <p:cTn id="76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8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88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18518"/>
            <a:ext cx="9905999" cy="544535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latin typeface="Agency FB" panose="020B0503020202020204" pitchFamily="34" charset="0"/>
              </a:rPr>
              <a:t>E x p e r i m e n t  -  Some Results: TEST I H+S</a:t>
            </a:r>
            <a:endParaRPr lang="en-US" dirty="0">
              <a:latin typeface="Agency FB" panose="020B0503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4106" y="0"/>
            <a:ext cx="687894" cy="41765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141413" y="1211178"/>
            <a:ext cx="9974060" cy="5374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60" y="1535336"/>
            <a:ext cx="7153502" cy="406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4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803</TotalTime>
  <Words>1007</Words>
  <Application>Microsoft Office PowerPoint</Application>
  <PresentationFormat>Widescreen</PresentationFormat>
  <Paragraphs>219</Paragraphs>
  <Slides>18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Agency FB</vt:lpstr>
      <vt:lpstr>Arial</vt:lpstr>
      <vt:lpstr>Bahnschrift Light Condensed</vt:lpstr>
      <vt:lpstr>Calibri</vt:lpstr>
      <vt:lpstr>Symbol</vt:lpstr>
      <vt:lpstr>Trebuchet MS</vt:lpstr>
      <vt:lpstr>Tw Cen MT</vt:lpstr>
      <vt:lpstr>Wingdings</vt:lpstr>
      <vt:lpstr>Circuit</vt:lpstr>
      <vt:lpstr>I n v e s t I g a t I on   o f   P e r c e p t u a l  V I d e o    Q u a l I t y    D I m e n s I o n s</vt:lpstr>
      <vt:lpstr>A G E N D A</vt:lpstr>
      <vt:lpstr>I N T R O D U C T I O N - Quality</vt:lpstr>
      <vt:lpstr>I N T R O D U C T I O N - Perceptual Video quality Dimensions</vt:lpstr>
      <vt:lpstr>E X P E R I M E N T  -  test Method   Direct Scaling </vt:lpstr>
      <vt:lpstr>E x p e r i m e n t  -  Test PRocedure</vt:lpstr>
      <vt:lpstr>E x p e r i m e n t  -  Overview Degradations</vt:lpstr>
      <vt:lpstr>E X p e r i m e n t  -  Test Material Examples</vt:lpstr>
      <vt:lpstr>E x p e r i m e n t  -  Some Results: TEST I H+S</vt:lpstr>
      <vt:lpstr>E x p e r i m e n t  -  Some Results: TEST III other content</vt:lpstr>
      <vt:lpstr>E x p e r i m e n t  -  Some Results: TEST II H+S</vt:lpstr>
      <vt:lpstr>E x p e r i m e n t  -  Some Results: TEST II H+S</vt:lpstr>
      <vt:lpstr>E x p e r i m e n t  -  Some Results: TEST II H+S</vt:lpstr>
      <vt:lpstr>E x p e r i m e n t  -  Some Results: TEST II H+S</vt:lpstr>
      <vt:lpstr>E x p e r i m e n t  -  Some Results: TEST II H+S</vt:lpstr>
      <vt:lpstr>Q u a l i t y   p r e d i c t i o n  -   MOS_vQ   vs.   MOS_VQDIM (HSII)</vt:lpstr>
      <vt:lpstr>C O N C L U S I O N  &amp;  F U T U R E  W O R K</vt:lpstr>
      <vt:lpstr>T H A N K   Y O U   F O R   Y O U R   A T T E N T I O N</vt:lpstr>
    </vt:vector>
  </TitlesOfParts>
  <Company>T-Labs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vestigation of Video Quality Dimensions for different  Video Content</dc:title>
  <dc:creator>schiffner.Falk</dc:creator>
  <cp:lastModifiedBy>FRS-TUBERLIN</cp:lastModifiedBy>
  <cp:revision>102</cp:revision>
  <dcterms:created xsi:type="dcterms:W3CDTF">2018-12-05T10:50:12Z</dcterms:created>
  <dcterms:modified xsi:type="dcterms:W3CDTF">2019-03-07T09:14:58Z</dcterms:modified>
</cp:coreProperties>
</file>